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256" r:id="rId2"/>
    <p:sldId id="257" r:id="rId3"/>
    <p:sldId id="273" r:id="rId4"/>
    <p:sldId id="269" r:id="rId5"/>
    <p:sldId id="279" r:id="rId6"/>
    <p:sldId id="280" r:id="rId7"/>
    <p:sldId id="281" r:id="rId8"/>
    <p:sldId id="293" r:id="rId9"/>
    <p:sldId id="270" r:id="rId10"/>
    <p:sldId id="294" r:id="rId11"/>
    <p:sldId id="275" r:id="rId12"/>
    <p:sldId id="276" r:id="rId13"/>
    <p:sldId id="291" r:id="rId14"/>
    <p:sldId id="292" r:id="rId15"/>
    <p:sldId id="274" r:id="rId16"/>
    <p:sldId id="277" r:id="rId17"/>
    <p:sldId id="27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260"/>
    <p:restoredTop sz="94694"/>
  </p:normalViewPr>
  <p:slideViewPr>
    <p:cSldViewPr snapToGrid="0">
      <p:cViewPr varScale="1">
        <p:scale>
          <a:sx n="98" d="100"/>
          <a:sy n="98" d="100"/>
        </p:scale>
        <p:origin x="216" y="68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2BF9DC-CE04-293A-DD97-1D3CAD8228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85EF82C-6990-0BF1-5E94-DF1E9593DF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3DFFC6-3485-6F4B-B0C8-0BD8D1CED85A}" type="datetimeFigureOut">
              <a:rPr lang="en-US" smtClean="0"/>
              <a:t>5/24/24</a:t>
            </a:fld>
            <a:endParaRPr lang="en-US"/>
          </a:p>
        </p:txBody>
      </p:sp>
      <p:sp>
        <p:nvSpPr>
          <p:cNvPr id="4" name="Footer Placeholder 3">
            <a:extLst>
              <a:ext uri="{FF2B5EF4-FFF2-40B4-BE49-F238E27FC236}">
                <a16:creationId xmlns:a16="http://schemas.microsoft.com/office/drawing/2014/main" id="{E38F7DBF-9BC2-5300-69DC-73BFDDFF86B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9A61BD2-1E31-7570-5A7B-8DF79C6F0F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ED5ED7-E605-C44F-851D-BEA4A9A80D1F}" type="slidenum">
              <a:rPr lang="en-US" smtClean="0"/>
              <a:t>‹#›</a:t>
            </a:fld>
            <a:endParaRPr lang="en-US"/>
          </a:p>
        </p:txBody>
      </p:sp>
    </p:spTree>
    <p:extLst>
      <p:ext uri="{BB962C8B-B14F-4D97-AF65-F5344CB8AC3E}">
        <p14:creationId xmlns:p14="http://schemas.microsoft.com/office/powerpoint/2010/main" val="8051318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sv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C0B64E-560B-6E4A-9F32-25CAC0C996EC}" type="datetimeFigureOut">
              <a:rPr lang="en-US" smtClean="0"/>
              <a:t>5/24/24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15CE9-68CE-CE4C-B65E-995A07F53F56}" type="slidenum">
              <a:rPr lang="en-US" smtClean="0"/>
              <a:t>‹#›</a:t>
            </a:fld>
            <a:endParaRPr lang="en-US"/>
          </a:p>
        </p:txBody>
      </p:sp>
    </p:spTree>
    <p:extLst>
      <p:ext uri="{BB962C8B-B14F-4D97-AF65-F5344CB8AC3E}">
        <p14:creationId xmlns:p14="http://schemas.microsoft.com/office/powerpoint/2010/main" val="2142616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3AA52004-3350-9AE7-B7E8-9C92CA18CAD2}"/>
              </a:ext>
            </a:extLst>
          </p:cNvPr>
          <p:cNvSpPr>
            <a:spLocks noGrp="1" noChangeArrowheads="1"/>
          </p:cNvSpPr>
          <p:nvPr>
            <p:ph type="sldNum" sz="quarter" idx="5"/>
          </p:nvPr>
        </p:nvSpPr>
        <p:spPr>
          <a:ln/>
        </p:spPr>
        <p:txBody>
          <a:bodyPr/>
          <a:lstStyle/>
          <a:p>
            <a:fld id="{E43B4EDD-0908-364A-9CE8-FEC708A778D9}" type="slidenum">
              <a:rPr lang="en-GB" altLang="en-US"/>
              <a:pPr/>
              <a:t>2</a:t>
            </a:fld>
            <a:endParaRPr lang="en-GB" altLang="en-US"/>
          </a:p>
        </p:txBody>
      </p:sp>
      <p:sp>
        <p:nvSpPr>
          <p:cNvPr id="7170" name="Rectangle 2">
            <a:extLst>
              <a:ext uri="{FF2B5EF4-FFF2-40B4-BE49-F238E27FC236}">
                <a16:creationId xmlns:a16="http://schemas.microsoft.com/office/drawing/2014/main" id="{FDB42567-A12C-DBB1-FFE0-9C12C0A0AEAE}"/>
              </a:ext>
            </a:extLst>
          </p:cNvPr>
          <p:cNvSpPr>
            <a:spLocks noChangeArrowheads="1" noTextEdit="1"/>
          </p:cNvSpPr>
          <p:nvPr>
            <p:ph type="sldImg"/>
          </p:nvPr>
        </p:nvSpPr>
        <p:spPr>
          <a:ln/>
        </p:spPr>
      </p:sp>
      <p:sp>
        <p:nvSpPr>
          <p:cNvPr id="7171" name="Rectangle 3">
            <a:extLst>
              <a:ext uri="{FF2B5EF4-FFF2-40B4-BE49-F238E27FC236}">
                <a16:creationId xmlns:a16="http://schemas.microsoft.com/office/drawing/2014/main" id="{FF0A5F90-6217-CFEB-0ED1-AECB2EDE4B06}"/>
              </a:ext>
            </a:extLst>
          </p:cNvPr>
          <p:cNvSpPr>
            <a:spLocks noGrp="1" noChangeArrowheads="1"/>
          </p:cNvSpPr>
          <p:nvPr>
            <p:ph type="body" idx="1"/>
          </p:nvPr>
        </p:nvSpPr>
        <p:spPr/>
        <p:txBody>
          <a:bodyPr/>
          <a:lstStyle/>
          <a:p>
            <a:pPr marL="228600" indent="-228600"/>
            <a:r>
              <a:rPr lang="fi-FI" altLang="en-US"/>
              <a:t>Olen luvannut kertoa:</a:t>
            </a:r>
          </a:p>
          <a:p>
            <a:pPr marL="228600" indent="-228600">
              <a:buFontTx/>
              <a:buAutoNum type="arabicParenR"/>
            </a:pPr>
            <a:r>
              <a:rPr lang="fi-FI" altLang="en-US"/>
              <a:t> Välinelajittelun tavoitepohjaisesti</a:t>
            </a:r>
          </a:p>
          <a:p>
            <a:pPr marL="228600" indent="-228600"/>
            <a:r>
              <a:rPr lang="fi-FI" altLang="en-US"/>
              <a:t>2) Perusteet siitä miten automatisointiratkaisua valitaan ja milloin automatisointi kannattaa. Oleellisesti tässä organisaation ja teknologian kypsyyden arviointia.</a:t>
            </a:r>
          </a:p>
          <a:p>
            <a:pPr marL="228600" indent="-228600"/>
            <a:r>
              <a:rPr lang="fi-FI" altLang="en-US"/>
              <a:t>3) Esimerkkejä kannattavuuslaskelmista ja kuinka niillä huijataan – ja kuinka opitaan lukemaan rivien välistä</a:t>
            </a:r>
          </a:p>
          <a:p>
            <a:pPr marL="228600" indent="-228600"/>
            <a:r>
              <a:rPr lang="fi-FI" altLang="en-US"/>
              <a:t>4) Että automaatio on vain yksi testauksen kehittämisen alaluokka, erityisesti testiautomaatio on suppea näkökulma. Välinepaletin integrointi vie yllättävästikin aikaa. </a:t>
            </a:r>
          </a:p>
          <a:p>
            <a:pPr marL="228600" indent="-228600"/>
            <a:endParaRPr lang="fi-FI" altLang="en-US"/>
          </a:p>
          <a:p>
            <a:pPr marL="228600" indent="-228600"/>
            <a:r>
              <a:rPr lang="fi-FI" altLang="en-US"/>
              <a:t>ESIMERKKEJÄ</a:t>
            </a:r>
            <a:endParaRPr lang="en-GB"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534EE609-DF61-E65F-4982-F790208456A6}"/>
              </a:ext>
            </a:extLst>
          </p:cNvPr>
          <p:cNvSpPr>
            <a:spLocks noGrp="1" noChangeArrowheads="1"/>
          </p:cNvSpPr>
          <p:nvPr>
            <p:ph type="sldNum" sz="quarter" idx="5"/>
          </p:nvPr>
        </p:nvSpPr>
        <p:spPr>
          <a:ln/>
        </p:spPr>
        <p:txBody>
          <a:bodyPr/>
          <a:lstStyle/>
          <a:p>
            <a:fld id="{FE55ECB8-5DF6-8C42-925F-CD4FDBE562C6}" type="slidenum">
              <a:rPr lang="en-GB" altLang="en-US"/>
              <a:pPr/>
              <a:t>9</a:t>
            </a:fld>
            <a:endParaRPr lang="en-GB" altLang="en-US"/>
          </a:p>
        </p:txBody>
      </p:sp>
      <p:sp>
        <p:nvSpPr>
          <p:cNvPr id="23554" name="Rectangle 2">
            <a:extLst>
              <a:ext uri="{FF2B5EF4-FFF2-40B4-BE49-F238E27FC236}">
                <a16:creationId xmlns:a16="http://schemas.microsoft.com/office/drawing/2014/main" id="{F5C0A43D-023F-6184-6D29-8A3E9E76EB75}"/>
              </a:ext>
            </a:extLst>
          </p:cNvPr>
          <p:cNvSpPr>
            <a:spLocks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23555" name="Rectangle 3">
            <a:extLst>
              <a:ext uri="{FF2B5EF4-FFF2-40B4-BE49-F238E27FC236}">
                <a16:creationId xmlns:a16="http://schemas.microsoft.com/office/drawing/2014/main" id="{684EFA92-841D-1029-D848-00F001BE61FD}"/>
              </a:ext>
            </a:extLst>
          </p:cNvPr>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fi-FI" altLang="en-US"/>
              <a:t>controlling the software to be  tested (ability to repro)</a:t>
            </a:r>
            <a:endParaRPr lang="en-GB"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690C508E-6971-60E4-C9EB-608DEC361AB6}"/>
              </a:ext>
            </a:extLst>
          </p:cNvPr>
          <p:cNvSpPr>
            <a:spLocks noGrp="1" noChangeArrowheads="1"/>
          </p:cNvSpPr>
          <p:nvPr>
            <p:ph type="sldNum" sz="quarter" idx="5"/>
          </p:nvPr>
        </p:nvSpPr>
        <p:spPr>
          <a:ln/>
        </p:spPr>
        <p:txBody>
          <a:bodyPr/>
          <a:lstStyle/>
          <a:p>
            <a:fld id="{C7C93E53-81A0-CA47-BF5F-A3EE7E796152}" type="slidenum">
              <a:rPr lang="en-GB" altLang="en-US"/>
              <a:pPr/>
              <a:t>10</a:t>
            </a:fld>
            <a:endParaRPr lang="en-GB" altLang="en-US"/>
          </a:p>
        </p:txBody>
      </p:sp>
      <p:sp>
        <p:nvSpPr>
          <p:cNvPr id="58370" name="Rectangle 2">
            <a:extLst>
              <a:ext uri="{FF2B5EF4-FFF2-40B4-BE49-F238E27FC236}">
                <a16:creationId xmlns:a16="http://schemas.microsoft.com/office/drawing/2014/main" id="{84A56854-C54C-356E-3920-873A8F878B67}"/>
              </a:ext>
            </a:extLst>
          </p:cNvPr>
          <p:cNvSpPr>
            <a:spLocks noChangeArrowheads="1" noTextEdit="1"/>
          </p:cNvSpPr>
          <p:nvPr>
            <p:ph type="sldImg"/>
          </p:nvPr>
        </p:nvSpPr>
        <p:spPr>
          <a:ln/>
        </p:spPr>
      </p:sp>
      <p:sp>
        <p:nvSpPr>
          <p:cNvPr id="58371" name="Rectangle 3">
            <a:extLst>
              <a:ext uri="{FF2B5EF4-FFF2-40B4-BE49-F238E27FC236}">
                <a16:creationId xmlns:a16="http://schemas.microsoft.com/office/drawing/2014/main" id="{5FFDEDE2-1AC7-D80B-DCB3-0816D3F0CF71}"/>
              </a:ext>
            </a:extLst>
          </p:cNvPr>
          <p:cNvSpPr>
            <a:spLocks noGrp="1" noChangeArrowheads="1"/>
          </p:cNvSpPr>
          <p:nvPr>
            <p:ph type="body" idx="1"/>
          </p:nvPr>
        </p:nvSpPr>
        <p:spPr/>
        <p:txBody>
          <a:bodyPr/>
          <a:lstStyle/>
          <a:p>
            <a:pPr lvl="1"/>
            <a:r>
              <a:rPr lang="fi-FI" altLang="en-US"/>
              <a:t>Mitä ja miksi?</a:t>
            </a:r>
          </a:p>
          <a:p>
            <a:r>
              <a:rPr lang="fi-FI" altLang="en-US"/>
              <a:t>Testaustoiminnan tavoitteet, organisointi ja resursointi</a:t>
            </a:r>
          </a:p>
          <a:p>
            <a:endParaRPr lang="en-GB"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6FB45B8-79A4-5886-A7C3-665D099FB336}"/>
              </a:ext>
            </a:extLst>
          </p:cNvPr>
          <p:cNvSpPr>
            <a:spLocks noGrp="1" noChangeArrowheads="1"/>
          </p:cNvSpPr>
          <p:nvPr>
            <p:ph type="sldNum" sz="quarter" idx="5"/>
          </p:nvPr>
        </p:nvSpPr>
        <p:spPr>
          <a:ln/>
        </p:spPr>
        <p:txBody>
          <a:bodyPr/>
          <a:lstStyle/>
          <a:p>
            <a:fld id="{85DC75DD-01EF-454A-A519-F14FE982343A}" type="slidenum">
              <a:rPr lang="en-GB" altLang="en-US"/>
              <a:pPr/>
              <a:t>11</a:t>
            </a:fld>
            <a:endParaRPr lang="en-GB" altLang="en-US"/>
          </a:p>
        </p:txBody>
      </p:sp>
      <p:sp>
        <p:nvSpPr>
          <p:cNvPr id="51202" name="Rectangle 2">
            <a:extLst>
              <a:ext uri="{FF2B5EF4-FFF2-40B4-BE49-F238E27FC236}">
                <a16:creationId xmlns:a16="http://schemas.microsoft.com/office/drawing/2014/main" id="{025EDF54-35F8-63A8-3808-29E82C8EA6AF}"/>
              </a:ext>
            </a:extLst>
          </p:cNvPr>
          <p:cNvSpPr>
            <a:spLocks noChangeArrowheads="1" noTextEdit="1"/>
          </p:cNvSpPr>
          <p:nvPr>
            <p:ph type="sldImg"/>
          </p:nvPr>
        </p:nvSpPr>
        <p:spPr>
          <a:ln/>
        </p:spPr>
      </p:sp>
      <p:sp>
        <p:nvSpPr>
          <p:cNvPr id="51203" name="Rectangle 3">
            <a:extLst>
              <a:ext uri="{FF2B5EF4-FFF2-40B4-BE49-F238E27FC236}">
                <a16:creationId xmlns:a16="http://schemas.microsoft.com/office/drawing/2014/main" id="{C0755611-A97F-E9C1-D9C5-6FC5CADD3ECB}"/>
              </a:ext>
            </a:extLst>
          </p:cNvPr>
          <p:cNvSpPr>
            <a:spLocks noGrp="1" noChangeArrowheads="1"/>
          </p:cNvSpPr>
          <p:nvPr>
            <p:ph type="body" idx="1"/>
          </p:nvPr>
        </p:nvSpPr>
        <p:spPr/>
        <p:txBody>
          <a:bodyPr/>
          <a:lstStyle/>
          <a:p>
            <a:r>
              <a:rPr lang="fi-FI" altLang="en-US"/>
              <a:t>Lopulta kuitenkin 2 päivän töitä kohden olisi 2 tuntia sitä manuaalista testausta – ja miten se automaatio siinä auttoikaan?</a:t>
            </a:r>
          </a:p>
          <a:p>
            <a:endParaRPr lang="en-GB"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ECAF263-E713-D5AD-1B0B-95C961B81877}"/>
              </a:ext>
            </a:extLst>
          </p:cNvPr>
          <p:cNvSpPr>
            <a:spLocks noGrp="1" noChangeArrowheads="1"/>
          </p:cNvSpPr>
          <p:nvPr>
            <p:ph type="sldNum" sz="quarter" idx="5"/>
          </p:nvPr>
        </p:nvSpPr>
        <p:spPr>
          <a:ln/>
        </p:spPr>
        <p:txBody>
          <a:bodyPr/>
          <a:lstStyle/>
          <a:p>
            <a:fld id="{8D2002B4-BFC3-A54D-A5CB-842DA54E829D}" type="slidenum">
              <a:rPr lang="en-GB" altLang="en-US"/>
              <a:pPr/>
              <a:t>12</a:t>
            </a:fld>
            <a:endParaRPr lang="en-GB" altLang="en-US"/>
          </a:p>
        </p:txBody>
      </p:sp>
      <p:sp>
        <p:nvSpPr>
          <p:cNvPr id="31746" name="Rectangle 2">
            <a:extLst>
              <a:ext uri="{FF2B5EF4-FFF2-40B4-BE49-F238E27FC236}">
                <a16:creationId xmlns:a16="http://schemas.microsoft.com/office/drawing/2014/main" id="{3FCD3577-B614-7FC1-A960-653748C0262D}"/>
              </a:ext>
            </a:extLst>
          </p:cNvPr>
          <p:cNvSpPr>
            <a:spLocks noChangeArrowheads="1" noTextEdit="1"/>
          </p:cNvSpPr>
          <p:nvPr>
            <p:ph type="sldImg"/>
          </p:nvPr>
        </p:nvSpPr>
        <p:spPr bwMode="auto">
          <a:xfrm>
            <a:off x="1143000" y="685800"/>
            <a:ext cx="4572000" cy="3429000"/>
          </a:xfrm>
          <a:prstGeom prst="rect">
            <a:avLst/>
          </a:prstGeom>
          <a:solidFill>
            <a:srgbClr val="FFFFFF"/>
          </a:solidFill>
          <a:ln>
            <a:solidFill>
              <a:srgbClr val="000000"/>
            </a:solidFill>
            <a:miter lim="800000"/>
            <a:headEnd/>
            <a:tailEnd/>
          </a:ln>
        </p:spPr>
      </p:sp>
      <p:sp>
        <p:nvSpPr>
          <p:cNvPr id="31747" name="Rectangle 3">
            <a:extLst>
              <a:ext uri="{FF2B5EF4-FFF2-40B4-BE49-F238E27FC236}">
                <a16:creationId xmlns:a16="http://schemas.microsoft.com/office/drawing/2014/main" id="{5283F40A-04BD-41FD-6CA9-8DE549433C41}"/>
              </a:ext>
            </a:extLst>
          </p:cNvPr>
          <p:cNvSpPr>
            <a:spLocks noChangeArrowheads="1"/>
          </p:cNvSpPr>
          <p:nvPr>
            <p:ph type="body" idx="1"/>
          </p:nvPr>
        </p:nvSpPr>
        <p:spPr bwMode="auto">
          <a:xfrm>
            <a:off x="914400" y="4343400"/>
            <a:ext cx="5029200" cy="4114800"/>
          </a:xfrm>
          <a:prstGeom prst="rect">
            <a:avLst/>
          </a:prstGeom>
          <a:solidFill>
            <a:srgbClr val="FFFFFF"/>
          </a:solidFill>
          <a:ln>
            <a:solidFill>
              <a:srgbClr val="000000"/>
            </a:solidFill>
            <a:miter lim="800000"/>
            <a:headEnd/>
            <a:tailEnd/>
          </a:ln>
        </p:spPr>
        <p:txBody>
          <a:bodyPr/>
          <a:lstStyle/>
          <a:p>
            <a:r>
              <a:rPr lang="fi-FI" altLang="en-US"/>
              <a:t>Ross Collard. Calculating Overheads. in WTST (workshop on teaching software testing) 2004. www.testingeducation.org</a:t>
            </a:r>
            <a:endParaRPr lang="en-GB"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A297A5F4-D8B0-7C3B-4A36-8BDFC9A22642}"/>
              </a:ext>
            </a:extLst>
          </p:cNvPr>
          <p:cNvSpPr>
            <a:spLocks noGrp="1" noChangeArrowheads="1"/>
          </p:cNvSpPr>
          <p:nvPr>
            <p:ph type="sldNum" sz="quarter" idx="5"/>
          </p:nvPr>
        </p:nvSpPr>
        <p:spPr>
          <a:ln/>
        </p:spPr>
        <p:txBody>
          <a:bodyPr/>
          <a:lstStyle/>
          <a:p>
            <a:fld id="{C48DC2AA-CB11-D34F-82DB-CF1D253E0F00}" type="slidenum">
              <a:rPr lang="en-GB" altLang="en-US"/>
              <a:pPr/>
              <a:t>13</a:t>
            </a:fld>
            <a:endParaRPr lang="en-GB" altLang="en-US"/>
          </a:p>
        </p:txBody>
      </p:sp>
      <p:sp>
        <p:nvSpPr>
          <p:cNvPr id="50178" name="Rectangle 2">
            <a:extLst>
              <a:ext uri="{FF2B5EF4-FFF2-40B4-BE49-F238E27FC236}">
                <a16:creationId xmlns:a16="http://schemas.microsoft.com/office/drawing/2014/main" id="{94C01685-A570-5CB6-79C4-3C692E88E450}"/>
              </a:ext>
            </a:extLst>
          </p:cNvPr>
          <p:cNvSpPr>
            <a:spLocks noChangeArrowheads="1" noTextEdit="1"/>
          </p:cNvSpPr>
          <p:nvPr>
            <p:ph type="sldImg"/>
          </p:nvPr>
        </p:nvSpPr>
        <p:spPr>
          <a:ln/>
        </p:spPr>
      </p:sp>
      <p:sp>
        <p:nvSpPr>
          <p:cNvPr id="50179" name="Rectangle 3">
            <a:extLst>
              <a:ext uri="{FF2B5EF4-FFF2-40B4-BE49-F238E27FC236}">
                <a16:creationId xmlns:a16="http://schemas.microsoft.com/office/drawing/2014/main" id="{2014668D-61D8-3CA1-8CAA-E07FFE7E2701}"/>
              </a:ext>
            </a:extLst>
          </p:cNvPr>
          <p:cNvSpPr>
            <a:spLocks noGrp="1" noChangeArrowheads="1"/>
          </p:cNvSpPr>
          <p:nvPr>
            <p:ph type="body" idx="1"/>
          </p:nvPr>
        </p:nvSpPr>
        <p:spPr/>
        <p:txBody>
          <a:bodyPr/>
          <a:lstStyle/>
          <a:p>
            <a:r>
              <a:rPr lang="fi-FI" altLang="en-US"/>
              <a:t>Ensinnäkin, automatisoitavat testitapaukset ovat erilaisia ja voivat maksaa hyvinkin enemmän suunnitteluvaiheessa. </a:t>
            </a:r>
          </a:p>
          <a:p>
            <a:r>
              <a:rPr lang="fi-FI" altLang="en-US"/>
              <a:t>Ylläpitotarve romuttaa laskelman</a:t>
            </a:r>
          </a:p>
          <a:p>
            <a:r>
              <a:rPr lang="fi-FI" altLang="en-US"/>
              <a:t>Oletus että samoja testejä oikeasti ajettaisiin useaan kertaan – riskipohjaisesti miettien se ei välttämättä ole yleensäkään hyvä strategia</a:t>
            </a:r>
          </a:p>
          <a:p>
            <a:r>
              <a:rPr lang="fi-FI" altLang="en-US"/>
              <a:t>Oletus että julkaisut eivät vaadi uutta automatisointia – epärealistista vuoden tähtäimelläkin</a:t>
            </a:r>
          </a:p>
          <a:p>
            <a:endParaRPr lang="fi-FI" altLang="en-US"/>
          </a:p>
          <a:p>
            <a:r>
              <a:rPr lang="fi-FI" altLang="en-US"/>
              <a:t>Kysy aina että onko oikeasti tarpeen ajaa sama testi niin moneen kertaan??</a:t>
            </a:r>
          </a:p>
          <a:p>
            <a:r>
              <a:rPr lang="fi-FI" altLang="en-US"/>
              <a:t>Jos virheet itse asiassa löytyy käsin testatessa automaatiota laadittaessa, löytyvätkö ne automaatiolla??</a:t>
            </a:r>
            <a:endParaRPr lang="en-GB" altLang="en-US"/>
          </a:p>
          <a:p>
            <a:endParaRPr lang="en-GB"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9E031A85-8884-AD47-B82B-4326BA7F8F4D}"/>
              </a:ext>
            </a:extLst>
          </p:cNvPr>
          <p:cNvSpPr>
            <a:spLocks noGrp="1" noChangeArrowheads="1"/>
          </p:cNvSpPr>
          <p:nvPr>
            <p:ph type="sldNum" sz="quarter" idx="5"/>
          </p:nvPr>
        </p:nvSpPr>
        <p:spPr>
          <a:ln/>
        </p:spPr>
        <p:txBody>
          <a:bodyPr/>
          <a:lstStyle/>
          <a:p>
            <a:fld id="{B3569F39-2922-9744-B660-99345D3EE484}" type="slidenum">
              <a:rPr lang="en-GB" altLang="en-US"/>
              <a:pPr/>
              <a:t>14</a:t>
            </a:fld>
            <a:endParaRPr lang="en-GB" altLang="en-US"/>
          </a:p>
        </p:txBody>
      </p:sp>
      <p:sp>
        <p:nvSpPr>
          <p:cNvPr id="53250" name="Rectangle 2">
            <a:extLst>
              <a:ext uri="{FF2B5EF4-FFF2-40B4-BE49-F238E27FC236}">
                <a16:creationId xmlns:a16="http://schemas.microsoft.com/office/drawing/2014/main" id="{E92F7F0E-A7E1-1CD9-D0EB-C4E1DE6F34AB}"/>
              </a:ext>
            </a:extLst>
          </p:cNvPr>
          <p:cNvSpPr>
            <a:spLocks noChangeArrowheads="1" noTextEdit="1"/>
          </p:cNvSpPr>
          <p:nvPr>
            <p:ph type="sldImg"/>
          </p:nvPr>
        </p:nvSpPr>
        <p:spPr>
          <a:ln/>
        </p:spPr>
      </p:sp>
      <p:sp>
        <p:nvSpPr>
          <p:cNvPr id="53251" name="Rectangle 3">
            <a:extLst>
              <a:ext uri="{FF2B5EF4-FFF2-40B4-BE49-F238E27FC236}">
                <a16:creationId xmlns:a16="http://schemas.microsoft.com/office/drawing/2014/main" id="{901F1030-4063-F1F3-0C2F-7F0BE9728FCD}"/>
              </a:ext>
            </a:extLst>
          </p:cNvPr>
          <p:cNvSpPr>
            <a:spLocks noGrp="1" noChangeArrowheads="1"/>
          </p:cNvSpPr>
          <p:nvPr>
            <p:ph type="body" idx="1"/>
          </p:nvPr>
        </p:nvSpPr>
        <p:spPr/>
        <p:txBody>
          <a:bodyPr/>
          <a:lstStyle/>
          <a:p>
            <a:r>
              <a:rPr lang="fi-FI" altLang="en-US"/>
              <a:t>Maailman parhaat raportoi 15-20 % kaikista virheistä löytyy automaatiolla. Ja onko se löytynyt automaatiolla, jos se löytyy valmistellessa? </a:t>
            </a:r>
          </a:p>
          <a:p>
            <a:endParaRPr lang="fi-FI" altLang="en-US"/>
          </a:p>
          <a:p>
            <a:r>
              <a:rPr lang="fi-FI" altLang="en-US"/>
              <a:t>(veracity)</a:t>
            </a:r>
          </a:p>
          <a:p>
            <a:endParaRPr lang="en-GB"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2EAF6111-046C-E30D-41B3-260F93169112}"/>
              </a:ext>
            </a:extLst>
          </p:cNvPr>
          <p:cNvSpPr>
            <a:spLocks noGrp="1" noChangeArrowheads="1"/>
          </p:cNvSpPr>
          <p:nvPr>
            <p:ph type="sldNum" sz="quarter" idx="5"/>
          </p:nvPr>
        </p:nvSpPr>
        <p:spPr>
          <a:ln/>
        </p:spPr>
        <p:txBody>
          <a:bodyPr/>
          <a:lstStyle/>
          <a:p>
            <a:fld id="{2685C5A7-572A-B848-BF1C-1D25779ECCF5}" type="slidenum">
              <a:rPr lang="en-GB" altLang="en-US"/>
              <a:pPr/>
              <a:t>15</a:t>
            </a:fld>
            <a:endParaRPr lang="en-GB" altLang="en-US"/>
          </a:p>
        </p:txBody>
      </p:sp>
      <p:sp>
        <p:nvSpPr>
          <p:cNvPr id="28674" name="Rectangle 2">
            <a:extLst>
              <a:ext uri="{FF2B5EF4-FFF2-40B4-BE49-F238E27FC236}">
                <a16:creationId xmlns:a16="http://schemas.microsoft.com/office/drawing/2014/main" id="{BA11D807-436C-8640-67E4-B24844123DB2}"/>
              </a:ext>
            </a:extLst>
          </p:cNvPr>
          <p:cNvSpPr>
            <a:spLocks noChangeArrowheads="1" noTextEdit="1"/>
          </p:cNvSpPr>
          <p:nvPr>
            <p:ph type="sldImg"/>
          </p:nvPr>
        </p:nvSpPr>
        <p:spPr>
          <a:ln/>
        </p:spPr>
      </p:sp>
      <p:sp>
        <p:nvSpPr>
          <p:cNvPr id="28675" name="Rectangle 3">
            <a:extLst>
              <a:ext uri="{FF2B5EF4-FFF2-40B4-BE49-F238E27FC236}">
                <a16:creationId xmlns:a16="http://schemas.microsoft.com/office/drawing/2014/main" id="{4287C97C-68B5-CF8C-FDCD-8110F3762AF1}"/>
              </a:ext>
            </a:extLst>
          </p:cNvPr>
          <p:cNvSpPr>
            <a:spLocks noGrp="1" noChangeArrowheads="1"/>
          </p:cNvSpPr>
          <p:nvPr>
            <p:ph type="body" idx="1"/>
          </p:nvPr>
        </p:nvSpPr>
        <p:spPr/>
        <p:txBody>
          <a:bodyPr/>
          <a:lstStyle/>
          <a:p>
            <a:r>
              <a:rPr lang="fi-FI" altLang="en-US" b="1">
                <a:latin typeface="Arial" panose="020B0604020202020204" pitchFamily="34" charset="0"/>
                <a:cs typeface="Arial" panose="020B0604020202020204" pitchFamily="34" charset="0"/>
              </a:rPr>
              <a:t>1. Testaus on ”sarja toimintoja”</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Itse asiassa, testaus on vuorovaikutusta, jota rytmittää ohjelmiston arviointi. Vaikka on hyödyllistä tunnistaa sarja toimintoja joita käydään läpi, on myös tärkeää ymmärtää että testauksen jättäminen tälle tasolle luo liian kevyen joukon testejä. Monet vuorovaikutuksista ovat niin monimutkaisia, moniselitteisiä ja muuttuvia että niitä ei voida kuvata järkevästi etukäteen.</a:t>
            </a: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2. Testaus tarkoittaa samojen asioiden toistamista kerta toisensa jälkeen</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Jos testitapauksella ei alkujaan löydy virhettä, on todennäköistä että sillä ei koskaan löydy virhettä ellei järjestelmään ilmaannu uutta virhettä. Jos testeissä on vaihtelevuutta, kuten yleensä käsin testatessa on, myös jo olemassa olevien virheiden paljastuminen on mahdollista uusien syntyneiden lisäksi. Bach raportoi Borlandin kehityksessä useiden automatisointivuosien jälkeen yli 80 % virheistä löytyneen edelleen käsin tehtävillä testeillä. Erittäin toistettavat testit voivat itse asiassa minimoida mahdollisuuden löytää tärkeitä ongelmia, vähän niinkuin se että kävelisi miinakentällä toisen jalanjäljissä minimoisi mahdollisuuden räjäyttää miina.</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3. Voimme automatisoida testauksen toiminnot</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Jotkut asiat ovat vaikeita koneelle, mutta helppoja ihmisille. Erityisesti testauksen tulosten arviointi ”onko tämä oikein” on moniulotteista ja kaikkia ulottuvuuksia ei voi automatisoida. Eikä välttämättä edes ajattele ennen kuin niihin törmää käytännössä.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 </a:t>
            </a:r>
          </a:p>
          <a:p>
            <a:r>
              <a:rPr lang="fi-FI" altLang="en-US" b="1">
                <a:latin typeface="Arial" panose="020B0604020202020204" pitchFamily="34" charset="0"/>
                <a:cs typeface="Arial" panose="020B0604020202020204" pitchFamily="34" charset="0"/>
              </a:rPr>
              <a:t>4. Automatisoitu testi on nopeampi koska se ei tarvitse ihmisen puuttumista asiaan</a:t>
            </a:r>
          </a:p>
          <a:p>
            <a:r>
              <a:rPr lang="fi-FI" altLang="en-US">
                <a:latin typeface="Arial" panose="020B0604020202020204" pitchFamily="34" charset="0"/>
                <a:cs typeface="Arial" panose="020B0604020202020204" pitchFamily="34" charset="0"/>
              </a:rPr>
              <a:t>Kaikki automatisoidut testit vaativat ihmisen puuttumista asiaan, ainakin rikkinäisten testien korjaamisessa ja tulosten analysoinnissa – onko virhe testissä vai testattavassa sovelluksessa.</a:t>
            </a: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5. Automaatio vähentää ihmisten tekemiä virheitä</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Automaatio vähentää joitain virheitä, mutta toisaalta luo toisenlaisia virheitä. Automaatiolla voi päästä eroon virheistä joita ihmiset tekevät kun annetaan tehtäväksi lista yksinkertaisia ja puuduttavia tehtäviä. Ihmisillä on ainakin periaatteessa paremmat mahdollisuudet käyttää järkeään samalla ja ajatella niissäkin ulottuvuuksissa joita ei ole tullut automatisoitua.</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6. Käsin tehtävän ja automatisoidun testauksen kuluja ja hyötyjä voidaan järkevästi verrata</a:t>
            </a:r>
          </a:p>
          <a:p>
            <a:r>
              <a:rPr lang="fi-FI" altLang="en-US">
                <a:latin typeface="Arial" panose="020B0604020202020204" pitchFamily="34" charset="0"/>
                <a:cs typeface="Arial" panose="020B0604020202020204" pitchFamily="34" charset="0"/>
              </a:rPr>
              <a:t>Käsin testaaminen ja automatisoitu testaaminen ovat hyvin erilaisia prosesseja eivätkä kaksi tapaa suorittaa sama prosessi – ihminen kykenee näkemään asioita moniulotteisesti samaa prosessia suorittaessaan ja tämä ero on merkittävä. Niillä on tapana löytää erilaisia virheitä. Niinpä suora vertailu on mahdollista, mutta merkityksetöntä. Tasan samoja testejä tuskin tehtäisiin käsin tai välttämättä olisi oikeasti tarpeenkaan tehdä käsin. Automaatio on osa moniulotteista hyvää testausstrategiaa.</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7. Automaatio johtaa merkittäviin resurssikustannussäästöihin</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Automaation kustannus muodostuu automaation kehittämisestä, käyttämisestä, ylläpitämisestä ja automaation aiheuttaminen uusien tehtävien tekemisen kustannuksesta (testitapauksien tarkempi dokumentointi, automaation testaaminen ja dokumentointi, tulosten läpikäynti, muutosten analysointi automaatiovaikutusmielessä, jaetun automaatiotestijakson kehittämisen koordinointi, testien toimivuus useissa ympäristöissä). Jäljelle jää edelleen paljon käsin tehtävää testausta. Automaatiolla ei yleensä vähennetä työtä.</a:t>
            </a:r>
          </a:p>
          <a:p>
            <a:r>
              <a:rPr lang="fi-FI" altLang="en-US">
                <a:latin typeface="Arial" panose="020B0604020202020204" pitchFamily="34" charset="0"/>
                <a:cs typeface="Arial" panose="020B0604020202020204" pitchFamily="34" charset="0"/>
              </a:rPr>
              <a:t> </a:t>
            </a:r>
            <a:endParaRPr lang="en-GB" altLang="en-US">
              <a:latin typeface="Arial" panose="020B0604020202020204" pitchFamily="34" charset="0"/>
              <a:cs typeface="Arial" panose="020B0604020202020204" pitchFamily="34" charset="0"/>
            </a:endParaRPr>
          </a:p>
          <a:p>
            <a:r>
              <a:rPr lang="fi-FI" altLang="en-US" b="1">
                <a:latin typeface="Arial" panose="020B0604020202020204" pitchFamily="34" charset="0"/>
                <a:cs typeface="Arial" panose="020B0604020202020204" pitchFamily="34" charset="0"/>
              </a:rPr>
              <a:t>8. Automaatio ei vaikuta heikentävästi testausprojektiin</a:t>
            </a:r>
            <a:endParaRPr lang="en-GB" altLang="en-US">
              <a:latin typeface="Arial" panose="020B0604020202020204" pitchFamily="34" charset="0"/>
              <a:cs typeface="Arial" panose="020B0604020202020204" pitchFamily="34" charset="0"/>
            </a:endParaRPr>
          </a:p>
          <a:p>
            <a:r>
              <a:rPr lang="fi-FI" altLang="en-US">
                <a:latin typeface="Arial" panose="020B0604020202020204" pitchFamily="34" charset="0"/>
                <a:cs typeface="Arial" panose="020B0604020202020204" pitchFamily="34" charset="0"/>
              </a:rPr>
              <a:t>On vaarallista automatisoida jotain mitä ei ymmärretä. Testausstrategia ja automaation osuus siinä pitää ymmärtää ennen automaatiota, tai tekninen ihmetys saattaa peittää alleen todellisen tavoitteen eli sovelluksen testaamisen. Vanhoja testejä edellisiltä kehittäjiltä ei uskalleta heittää pois, vaan niitä korjaillaan puolisokkona, koska ne saattavat olla oleellisia.</a:t>
            </a:r>
          </a:p>
          <a:p>
            <a:endParaRPr lang="en-GB" altLang="en-US"/>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hyperlink" Target="http://creativecommons.org/licenses/by/4.0/?ref=chooser-v1" TargetMode="External"/><Relationship Id="rId3" Type="http://schemas.openxmlformats.org/officeDocument/2006/relationships/image" Target="../media/image2.PNG"/><Relationship Id="rId7" Type="http://schemas.openxmlformats.org/officeDocument/2006/relationships/hyperlink" Target="https://maaretp.com/"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9.jpeg"/><Relationship Id="rId11" Type="http://schemas.openxmlformats.org/officeDocument/2006/relationships/image" Target="../media/image14.jpeg"/><Relationship Id="rId5" Type="http://schemas.openxmlformats.org/officeDocument/2006/relationships/image" Target="../media/image7.png"/><Relationship Id="rId15" Type="http://schemas.openxmlformats.org/officeDocument/2006/relationships/image" Target="../media/image18.jpeg"/><Relationship Id="rId10" Type="http://schemas.openxmlformats.org/officeDocument/2006/relationships/image" Target="../media/image13.jpeg"/><Relationship Id="rId4" Type="http://schemas.openxmlformats.org/officeDocument/2006/relationships/image" Target="../media/image6.png"/><Relationship Id="rId9" Type="http://schemas.openxmlformats.org/officeDocument/2006/relationships/image" Target="../media/image12.jpeg"/><Relationship Id="rId14" Type="http://schemas.openxmlformats.org/officeDocument/2006/relationships/image" Target="../media/image17.sv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7" name="Picture 26" descr="Pink smoke on a black background&#10;&#10;Description automatically generated">
            <a:extLst>
              <a:ext uri="{FF2B5EF4-FFF2-40B4-BE49-F238E27FC236}">
                <a16:creationId xmlns:a16="http://schemas.microsoft.com/office/drawing/2014/main" id="{38DC0145-21D8-0D70-FE2A-42A62D93B0F3}"/>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515652" y="515653"/>
            <a:ext cx="6857999" cy="5826691"/>
          </a:xfrm>
          <a:prstGeom prst="rect">
            <a:avLst/>
          </a:prstGeom>
        </p:spPr>
      </p:pic>
      <p:pic>
        <p:nvPicPr>
          <p:cNvPr id="26" name="Picture 25" descr="A pink smoke on a black background&#10;&#10;Description automatically generated">
            <a:extLst>
              <a:ext uri="{FF2B5EF4-FFF2-40B4-BE49-F238E27FC236}">
                <a16:creationId xmlns:a16="http://schemas.microsoft.com/office/drawing/2014/main" id="{2895069A-0ACD-82E2-7CED-9900F910EDE6}"/>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rot="10800000">
            <a:off x="4419600" y="990341"/>
            <a:ext cx="7772400" cy="5826691"/>
          </a:xfrm>
          <a:prstGeom prst="rect">
            <a:avLst/>
          </a:prstGeom>
        </p:spPr>
      </p:pic>
      <p:sp>
        <p:nvSpPr>
          <p:cNvPr id="2" name="Title 1">
            <a:extLst>
              <a:ext uri="{FF2B5EF4-FFF2-40B4-BE49-F238E27FC236}">
                <a16:creationId xmlns:a16="http://schemas.microsoft.com/office/drawing/2014/main" id="{697649B9-FF4E-7F65-B498-218B49AFE2C6}"/>
              </a:ext>
            </a:extLst>
          </p:cNvPr>
          <p:cNvSpPr>
            <a:spLocks noGrp="1"/>
          </p:cNvSpPr>
          <p:nvPr>
            <p:ph type="ctrTitle"/>
          </p:nvPr>
        </p:nvSpPr>
        <p:spPr>
          <a:xfrm>
            <a:off x="2756451" y="1828038"/>
            <a:ext cx="9144000" cy="2387600"/>
          </a:xfrm>
        </p:spPr>
        <p:txBody>
          <a:bodyPr anchor="b"/>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580060C4-4E77-C41A-F920-0339ADD7B828}"/>
              </a:ext>
            </a:extLst>
          </p:cNvPr>
          <p:cNvSpPr>
            <a:spLocks noGrp="1"/>
          </p:cNvSpPr>
          <p:nvPr>
            <p:ph type="subTitle" idx="1"/>
          </p:nvPr>
        </p:nvSpPr>
        <p:spPr>
          <a:xfrm>
            <a:off x="2756451" y="4307713"/>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Picture 7" descr="A pink text on a black background&#10;&#10;Description automatically generated">
            <a:extLst>
              <a:ext uri="{FF2B5EF4-FFF2-40B4-BE49-F238E27FC236}">
                <a16:creationId xmlns:a16="http://schemas.microsoft.com/office/drawing/2014/main" id="{9A2F010A-DDBE-6F36-45D4-C265EF549539}"/>
              </a:ext>
            </a:extLst>
          </p:cNvPr>
          <p:cNvPicPr>
            <a:picLocks noChangeAspect="1"/>
          </p:cNvPicPr>
          <p:nvPr userDrawn="1"/>
        </p:nvPicPr>
        <p:blipFill>
          <a:blip r:embed="rId4"/>
          <a:stretch>
            <a:fillRect/>
          </a:stretch>
        </p:blipFill>
        <p:spPr>
          <a:xfrm>
            <a:off x="19879" y="0"/>
            <a:ext cx="4114800" cy="1991246"/>
          </a:xfrm>
          <a:prstGeom prst="rect">
            <a:avLst/>
          </a:prstGeom>
        </p:spPr>
      </p:pic>
      <p:pic>
        <p:nvPicPr>
          <p:cNvPr id="10" name="Picture 9">
            <a:extLst>
              <a:ext uri="{FF2B5EF4-FFF2-40B4-BE49-F238E27FC236}">
                <a16:creationId xmlns:a16="http://schemas.microsoft.com/office/drawing/2014/main" id="{FD688452-0C6A-990C-3A1B-F8E05E09CD8A}"/>
              </a:ext>
            </a:extLst>
          </p:cNvPr>
          <p:cNvPicPr>
            <a:picLocks noChangeAspect="1"/>
          </p:cNvPicPr>
          <p:nvPr userDrawn="1"/>
        </p:nvPicPr>
        <p:blipFill>
          <a:blip r:embed="rId5"/>
          <a:stretch>
            <a:fillRect/>
          </a:stretch>
        </p:blipFill>
        <p:spPr>
          <a:xfrm>
            <a:off x="1771375" y="1717176"/>
            <a:ext cx="1930400" cy="609600"/>
          </a:xfrm>
          <a:prstGeom prst="rect">
            <a:avLst/>
          </a:prstGeom>
        </p:spPr>
      </p:pic>
      <p:pic>
        <p:nvPicPr>
          <p:cNvPr id="11" name="Picture 10">
            <a:extLst>
              <a:ext uri="{FF2B5EF4-FFF2-40B4-BE49-F238E27FC236}">
                <a16:creationId xmlns:a16="http://schemas.microsoft.com/office/drawing/2014/main" id="{E4AF2AB3-4186-9B64-9C56-E04DFCE372B9}"/>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63885" y="6213543"/>
            <a:ext cx="1537363" cy="537887"/>
          </a:xfrm>
          <a:prstGeom prst="rect">
            <a:avLst/>
          </a:prstGeom>
          <a:ln>
            <a:solidFill>
              <a:schemeClr val="tx1"/>
            </a:solidFill>
          </a:ln>
        </p:spPr>
      </p:pic>
      <p:sp>
        <p:nvSpPr>
          <p:cNvPr id="12" name="Rectangle 11">
            <a:extLst>
              <a:ext uri="{FF2B5EF4-FFF2-40B4-BE49-F238E27FC236}">
                <a16:creationId xmlns:a16="http://schemas.microsoft.com/office/drawing/2014/main" id="{AFF81385-EABA-BFA6-A974-FF95911DECB5}"/>
              </a:ext>
            </a:extLst>
          </p:cNvPr>
          <p:cNvSpPr/>
          <p:nvPr userDrawn="1"/>
        </p:nvSpPr>
        <p:spPr>
          <a:xfrm>
            <a:off x="1701248" y="6331598"/>
            <a:ext cx="4289330" cy="338554"/>
          </a:xfrm>
          <a:prstGeom prst="rect">
            <a:avLst/>
          </a:prstGeom>
        </p:spPr>
        <p:txBody>
          <a:bodyPr wrap="square">
            <a:spAutoFit/>
          </a:bodyPr>
          <a:lstStyle/>
          <a:p>
            <a:r>
              <a:rPr lang="en-US" sz="1600" dirty="0"/>
              <a:t>by </a:t>
            </a:r>
            <a:r>
              <a:rPr lang="en-US" sz="1600" dirty="0">
                <a:hlinkClick r:id="rId7">
                  <a:extLst>
                    <a:ext uri="{A12FA001-AC4F-418D-AE19-62706E023703}">
                      <ahyp:hlinkClr xmlns:ahyp="http://schemas.microsoft.com/office/drawing/2018/hyperlinkcolor" val="tx"/>
                    </a:ext>
                  </a:extLst>
                </a:hlinkClick>
              </a:rPr>
              <a:t>Maaret Pyhäjärvi</a:t>
            </a:r>
            <a:r>
              <a:rPr lang="en-US" sz="1600" dirty="0"/>
              <a:t> is licensed under </a:t>
            </a:r>
            <a:r>
              <a:rPr lang="en-US" sz="1600" dirty="0">
                <a:hlinkClick r:id="rId8">
                  <a:extLst>
                    <a:ext uri="{A12FA001-AC4F-418D-AE19-62706E023703}">
                      <ahyp:hlinkClr xmlns:ahyp="http://schemas.microsoft.com/office/drawing/2018/hyperlinkcolor" val="tx"/>
                    </a:ext>
                  </a:extLst>
                </a:hlinkClick>
              </a:rPr>
              <a:t>CC BY 4.0</a:t>
            </a:r>
            <a:endParaRPr lang="en-US" sz="1600" dirty="0"/>
          </a:p>
        </p:txBody>
      </p:sp>
      <p:pic>
        <p:nvPicPr>
          <p:cNvPr id="29" name="Picture 28" descr="Logo&#10;&#10;Description automatically generated">
            <a:extLst>
              <a:ext uri="{FF2B5EF4-FFF2-40B4-BE49-F238E27FC236}">
                <a16:creationId xmlns:a16="http://schemas.microsoft.com/office/drawing/2014/main" id="{840288AF-7056-AD54-CD09-BFB34F21C87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30" name="TextBox 29">
            <a:extLst>
              <a:ext uri="{FF2B5EF4-FFF2-40B4-BE49-F238E27FC236}">
                <a16:creationId xmlns:a16="http://schemas.microsoft.com/office/drawing/2014/main" id="{9A172FFF-BDF2-A3CD-FC33-FCC9425767A2}"/>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31" name="Picture 2">
            <a:extLst>
              <a:ext uri="{FF2B5EF4-FFF2-40B4-BE49-F238E27FC236}">
                <a16:creationId xmlns:a16="http://schemas.microsoft.com/office/drawing/2014/main" id="{A06611A0-39CA-B03E-0279-D4384C712BAF}"/>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5EC66586-A665-8021-C5D5-92E3DFCEE8CC}"/>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839557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19F4A-C2F8-EE95-91E8-696DDFDD708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506F14-364C-EC24-F4C5-F6FED15B3833}"/>
              </a:ext>
            </a:extLst>
          </p:cNvPr>
          <p:cNvSpPr>
            <a:spLocks noGrp="1"/>
          </p:cNvSpPr>
          <p:nvPr>
            <p:ph sz="half" idx="1"/>
          </p:nvPr>
        </p:nvSpPr>
        <p:spPr>
          <a:xfrm>
            <a:off x="1200152" y="1557338"/>
            <a:ext cx="5033433"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A15DA4C-DCEF-4677-AFCC-D0894E72E5BB}"/>
              </a:ext>
            </a:extLst>
          </p:cNvPr>
          <p:cNvSpPr>
            <a:spLocks noGrp="1"/>
          </p:cNvSpPr>
          <p:nvPr>
            <p:ph sz="half" idx="2"/>
          </p:nvPr>
        </p:nvSpPr>
        <p:spPr>
          <a:xfrm>
            <a:off x="6436784" y="1557338"/>
            <a:ext cx="5035549" cy="48958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182149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E7DA7-6CF7-3061-A352-BB868B9D87C3}"/>
              </a:ext>
            </a:extLst>
          </p:cNvPr>
          <p:cNvSpPr>
            <a:spLocks noGrp="1"/>
          </p:cNvSpPr>
          <p:nvPr>
            <p:ph type="title"/>
          </p:nvPr>
        </p:nvSpPr>
        <p:spPr>
          <a:xfrm>
            <a:off x="668867" y="549276"/>
            <a:ext cx="10814051" cy="792163"/>
          </a:xfrm>
        </p:spPr>
        <p:txBody>
          <a:bodyPr/>
          <a:lstStyle/>
          <a:p>
            <a:r>
              <a:rPr lang="en-US"/>
              <a:t>Click to edit Master title style</a:t>
            </a:r>
          </a:p>
        </p:txBody>
      </p:sp>
      <p:sp>
        <p:nvSpPr>
          <p:cNvPr id="3" name="Table Placeholder 2">
            <a:extLst>
              <a:ext uri="{FF2B5EF4-FFF2-40B4-BE49-F238E27FC236}">
                <a16:creationId xmlns:a16="http://schemas.microsoft.com/office/drawing/2014/main" id="{FA78AEA4-4C2E-CD2D-ABC4-7870DA1E7A68}"/>
              </a:ext>
            </a:extLst>
          </p:cNvPr>
          <p:cNvSpPr>
            <a:spLocks noGrp="1"/>
          </p:cNvSpPr>
          <p:nvPr>
            <p:ph type="tbl" idx="1"/>
          </p:nvPr>
        </p:nvSpPr>
        <p:spPr>
          <a:xfrm>
            <a:off x="1200151" y="1557338"/>
            <a:ext cx="10272183" cy="4895850"/>
          </a:xfrm>
        </p:spPr>
        <p:txBody>
          <a:bodyPr/>
          <a:lstStyle/>
          <a:p>
            <a:endParaRPr lang="en-US"/>
          </a:p>
        </p:txBody>
      </p:sp>
    </p:spTree>
    <p:extLst>
      <p:ext uri="{BB962C8B-B14F-4D97-AF65-F5344CB8AC3E}">
        <p14:creationId xmlns:p14="http://schemas.microsoft.com/office/powerpoint/2010/main" val="22980293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395-DFBA-4D7B-E24F-0E28B9C50A33}"/>
              </a:ext>
            </a:extLst>
          </p:cNvPr>
          <p:cNvSpPr>
            <a:spLocks noGrp="1"/>
          </p:cNvSpPr>
          <p:nvPr>
            <p:ph type="title"/>
          </p:nvPr>
        </p:nvSpPr>
        <p:spPr/>
        <p:txBody>
          <a:bodyPr/>
          <a:lstStyle/>
          <a:p>
            <a:r>
              <a:rPr lang="en-US"/>
              <a:t>Click to edit Master title style</a:t>
            </a:r>
          </a:p>
        </p:txBody>
      </p:sp>
      <p:pic>
        <p:nvPicPr>
          <p:cNvPr id="9" name="Picture 8" descr="Logo&#10;&#10;Description automatically generated">
            <a:extLst>
              <a:ext uri="{FF2B5EF4-FFF2-40B4-BE49-F238E27FC236}">
                <a16:creationId xmlns:a16="http://schemas.microsoft.com/office/drawing/2014/main" id="{A7322BE7-8566-01AD-E26E-A96CC941C0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200EE4AB-C295-0484-A1C7-4AEFE95B620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3CD8EB03-7838-95F5-38CD-78C11045C4D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E689159-045B-780E-F619-C0415A4B14BF}"/>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962183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3" name="Picture 12" descr="Logo&#10;&#10;Description automatically generated">
            <a:extLst>
              <a:ext uri="{FF2B5EF4-FFF2-40B4-BE49-F238E27FC236}">
                <a16:creationId xmlns:a16="http://schemas.microsoft.com/office/drawing/2014/main" id="{CA5CC67E-78F5-87D0-CD42-6F2F59CFBA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4" name="TextBox 13">
            <a:extLst>
              <a:ext uri="{FF2B5EF4-FFF2-40B4-BE49-F238E27FC236}">
                <a16:creationId xmlns:a16="http://schemas.microsoft.com/office/drawing/2014/main" id="{95816F13-9865-DC10-3A2D-B0BB6A3E340F}"/>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5" name="Picture 2">
            <a:extLst>
              <a:ext uri="{FF2B5EF4-FFF2-40B4-BE49-F238E27FC236}">
                <a16:creationId xmlns:a16="http://schemas.microsoft.com/office/drawing/2014/main" id="{1B8E12E1-70F3-54AA-564C-6673CD9941E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7771B83-213D-7FAD-47C6-D9E667DA5E8E}"/>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5305805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pic>
        <p:nvPicPr>
          <p:cNvPr id="2" name="Picture 1" descr="Pink smoke on a black background&#10;&#10;Description automatically generated">
            <a:extLst>
              <a:ext uri="{FF2B5EF4-FFF2-40B4-BE49-F238E27FC236}">
                <a16:creationId xmlns:a16="http://schemas.microsoft.com/office/drawing/2014/main" id="{7609F39C-A52A-EDBC-FDBB-C5A7BFF24287}"/>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515652" y="515653"/>
            <a:ext cx="6857999" cy="5826691"/>
          </a:xfrm>
          <a:prstGeom prst="rect">
            <a:avLst/>
          </a:prstGeom>
        </p:spPr>
      </p:pic>
      <p:pic>
        <p:nvPicPr>
          <p:cNvPr id="3" name="Picture 2" descr="A pink smoke on a black background&#10;&#10;Description automatically generated">
            <a:extLst>
              <a:ext uri="{FF2B5EF4-FFF2-40B4-BE49-F238E27FC236}">
                <a16:creationId xmlns:a16="http://schemas.microsoft.com/office/drawing/2014/main" id="{191C3700-BB74-671B-10EC-B568FAE0E3C9}"/>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rot="10800000">
            <a:off x="4419600" y="990341"/>
            <a:ext cx="7772400" cy="5826691"/>
          </a:xfrm>
          <a:prstGeom prst="rect">
            <a:avLst/>
          </a:prstGeom>
        </p:spPr>
      </p:pic>
      <p:pic>
        <p:nvPicPr>
          <p:cNvPr id="7" name="Picture 6" descr="Logo&#10;&#10;Description automatically generated">
            <a:extLst>
              <a:ext uri="{FF2B5EF4-FFF2-40B4-BE49-F238E27FC236}">
                <a16:creationId xmlns:a16="http://schemas.microsoft.com/office/drawing/2014/main" id="{0F4AEB3A-0C2F-1E49-6BC7-3AFAB15F9ED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8" name="TextBox 7">
            <a:extLst>
              <a:ext uri="{FF2B5EF4-FFF2-40B4-BE49-F238E27FC236}">
                <a16:creationId xmlns:a16="http://schemas.microsoft.com/office/drawing/2014/main" id="{F9A2976F-7336-869B-80A5-74CDA664AD69}"/>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9" name="Picture 2">
            <a:extLst>
              <a:ext uri="{FF2B5EF4-FFF2-40B4-BE49-F238E27FC236}">
                <a16:creationId xmlns:a16="http://schemas.microsoft.com/office/drawing/2014/main" id="{3522EB12-7D70-DFDC-E29F-C7F13E5114C9}"/>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B4B50A1-F500-5B09-3B9E-C9D84506BD6C}"/>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9191891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pic>
        <p:nvPicPr>
          <p:cNvPr id="5" name="Picture 4" descr="A pink smoke on a black background&#10;&#10;Description automatically generated">
            <a:extLst>
              <a:ext uri="{FF2B5EF4-FFF2-40B4-BE49-F238E27FC236}">
                <a16:creationId xmlns:a16="http://schemas.microsoft.com/office/drawing/2014/main" id="{87FA5194-5911-CF44-2F68-BCAB192B3CF4}"/>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3689253" y="-1644746"/>
            <a:ext cx="4813493" cy="12192000"/>
          </a:xfrm>
          <a:prstGeom prst="rect">
            <a:avLst/>
          </a:prstGeom>
        </p:spPr>
      </p:pic>
      <p:pic>
        <p:nvPicPr>
          <p:cNvPr id="9" name="Picture 8" descr="Logo&#10;&#10;Description automatically generated">
            <a:extLst>
              <a:ext uri="{FF2B5EF4-FFF2-40B4-BE49-F238E27FC236}">
                <a16:creationId xmlns:a16="http://schemas.microsoft.com/office/drawing/2014/main" id="{1A1005C4-56B7-4B8E-FED1-775017385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10ABD7E5-83A0-0F30-80B4-A850E4AEBEE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A1E4473B-9DF6-E38C-F251-75F2E027CA84}"/>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703244D-BAA3-8DD6-2BD5-6C7D62DCFA42}"/>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0512366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pic>
        <p:nvPicPr>
          <p:cNvPr id="3" name="Picture 2" descr="A pink smoke on a black background&#10;&#10;Description automatically generated">
            <a:extLst>
              <a:ext uri="{FF2B5EF4-FFF2-40B4-BE49-F238E27FC236}">
                <a16:creationId xmlns:a16="http://schemas.microsoft.com/office/drawing/2014/main" id="{6DFF832A-AF12-BBD6-DE86-60AE0797024A}"/>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0" y="0"/>
            <a:ext cx="9168714" cy="6873458"/>
          </a:xfrm>
          <a:prstGeom prst="rect">
            <a:avLst/>
          </a:prstGeom>
        </p:spPr>
      </p:pic>
      <p:pic>
        <p:nvPicPr>
          <p:cNvPr id="7" name="Picture 6" descr="Logo&#10;&#10;Description automatically generated">
            <a:extLst>
              <a:ext uri="{FF2B5EF4-FFF2-40B4-BE49-F238E27FC236}">
                <a16:creationId xmlns:a16="http://schemas.microsoft.com/office/drawing/2014/main" id="{75C632C5-8A9A-59A4-62E7-DFBD26DBFE2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8" name="TextBox 7">
            <a:extLst>
              <a:ext uri="{FF2B5EF4-FFF2-40B4-BE49-F238E27FC236}">
                <a16:creationId xmlns:a16="http://schemas.microsoft.com/office/drawing/2014/main" id="{E65C1769-255C-FC94-1480-8052D90DE714}"/>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9" name="Picture 2">
            <a:extLst>
              <a:ext uri="{FF2B5EF4-FFF2-40B4-BE49-F238E27FC236}">
                <a16:creationId xmlns:a16="http://schemas.microsoft.com/office/drawing/2014/main" id="{B63090FD-7FE2-763F-693D-E8738F06D0B1}"/>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40028DA-E80B-B28D-C2A1-771595B45395}"/>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1045533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5" name="Picture 4" descr="Pink smoke on a black background&#10;&#10;Description automatically generated">
            <a:extLst>
              <a:ext uri="{FF2B5EF4-FFF2-40B4-BE49-F238E27FC236}">
                <a16:creationId xmlns:a16="http://schemas.microsoft.com/office/drawing/2014/main" id="{D50E49AD-8FC0-25FE-404E-C119D5FA99E8}"/>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0" y="0"/>
            <a:ext cx="12191999" cy="5826690"/>
          </a:xfrm>
          <a:prstGeom prst="rect">
            <a:avLst/>
          </a:prstGeom>
        </p:spPr>
      </p:pic>
      <p:pic>
        <p:nvPicPr>
          <p:cNvPr id="3" name="Picture 2" descr="Logo&#10;&#10;Description automatically generated">
            <a:extLst>
              <a:ext uri="{FF2B5EF4-FFF2-40B4-BE49-F238E27FC236}">
                <a16:creationId xmlns:a16="http://schemas.microsoft.com/office/drawing/2014/main" id="{2C48D417-56DA-11A5-A195-33F0B5B4552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6" name="TextBox 5">
            <a:extLst>
              <a:ext uri="{FF2B5EF4-FFF2-40B4-BE49-F238E27FC236}">
                <a16:creationId xmlns:a16="http://schemas.microsoft.com/office/drawing/2014/main" id="{DEC0329B-93F7-3F5C-80A9-72276A1492F6}"/>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026" name="Picture 2">
            <a:extLst>
              <a:ext uri="{FF2B5EF4-FFF2-40B4-BE49-F238E27FC236}">
                <a16:creationId xmlns:a16="http://schemas.microsoft.com/office/drawing/2014/main" id="{7D9C49EB-6FA8-DCF2-7929-4361FD005058}"/>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01F1F48-C3C5-1DEA-5CD9-2049F267AA0B}"/>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20616412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8F2C1A68-58A6-AA13-DB90-1CE2B36777B1}"/>
              </a:ext>
            </a:extLst>
          </p:cNvPr>
          <p:cNvGrpSpPr/>
          <p:nvPr userDrawn="1"/>
        </p:nvGrpSpPr>
        <p:grpSpPr>
          <a:xfrm>
            <a:off x="7202326" y="4712388"/>
            <a:ext cx="2374160" cy="1388162"/>
            <a:chOff x="89452" y="0"/>
            <a:chExt cx="4114800" cy="2326776"/>
          </a:xfrm>
        </p:grpSpPr>
        <p:pic>
          <p:nvPicPr>
            <p:cNvPr id="37" name="Picture 36" descr="A pink text on a black background&#10;&#10;Description automatically generated">
              <a:extLst>
                <a:ext uri="{FF2B5EF4-FFF2-40B4-BE49-F238E27FC236}">
                  <a16:creationId xmlns:a16="http://schemas.microsoft.com/office/drawing/2014/main" id="{C103B05D-C60F-A7C5-D6B0-5BD1DB03F9CD}"/>
                </a:ext>
              </a:extLst>
            </p:cNvPr>
            <p:cNvPicPr>
              <a:picLocks noChangeAspect="1"/>
            </p:cNvPicPr>
            <p:nvPr userDrawn="1"/>
          </p:nvPicPr>
          <p:blipFill>
            <a:blip r:embed="rId2"/>
            <a:stretch>
              <a:fillRect/>
            </a:stretch>
          </p:blipFill>
          <p:spPr>
            <a:xfrm>
              <a:off x="89452" y="0"/>
              <a:ext cx="4114800" cy="1991246"/>
            </a:xfrm>
            <a:prstGeom prst="rect">
              <a:avLst/>
            </a:prstGeom>
          </p:spPr>
        </p:pic>
        <p:pic>
          <p:nvPicPr>
            <p:cNvPr id="38" name="Picture 37">
              <a:extLst>
                <a:ext uri="{FF2B5EF4-FFF2-40B4-BE49-F238E27FC236}">
                  <a16:creationId xmlns:a16="http://schemas.microsoft.com/office/drawing/2014/main" id="{4B2EFA86-49CF-6848-4507-594B78E11744}"/>
                </a:ext>
              </a:extLst>
            </p:cNvPr>
            <p:cNvPicPr>
              <a:picLocks noChangeAspect="1"/>
            </p:cNvPicPr>
            <p:nvPr userDrawn="1"/>
          </p:nvPicPr>
          <p:blipFill>
            <a:blip r:embed="rId3"/>
            <a:stretch>
              <a:fillRect/>
            </a:stretch>
          </p:blipFill>
          <p:spPr>
            <a:xfrm>
              <a:off x="1840948" y="1717176"/>
              <a:ext cx="1930400" cy="609600"/>
            </a:xfrm>
            <a:prstGeom prst="rect">
              <a:avLst/>
            </a:prstGeom>
          </p:spPr>
        </p:pic>
      </p:grpSp>
      <p:sp>
        <p:nvSpPr>
          <p:cNvPr id="35" name="Rectangle 34">
            <a:extLst>
              <a:ext uri="{FF2B5EF4-FFF2-40B4-BE49-F238E27FC236}">
                <a16:creationId xmlns:a16="http://schemas.microsoft.com/office/drawing/2014/main" id="{9F490730-33AA-CB3B-4F3F-BD451F160B3A}"/>
              </a:ext>
            </a:extLst>
          </p:cNvPr>
          <p:cNvSpPr/>
          <p:nvPr userDrawn="1"/>
        </p:nvSpPr>
        <p:spPr>
          <a:xfrm>
            <a:off x="9952155" y="88900"/>
            <a:ext cx="2094890" cy="5999023"/>
          </a:xfrm>
          <a:prstGeom prst="rect">
            <a:avLst/>
          </a:prstGeom>
          <a:ln w="3175">
            <a:solidFill>
              <a:schemeClr val="tx1"/>
            </a:solidFill>
          </a:ln>
          <a:effectLst>
            <a:glow rad="254000">
              <a:schemeClr val="accent2">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8ED95235-5C78-FF5B-FC1D-35724D7CB161}"/>
              </a:ext>
            </a:extLst>
          </p:cNvPr>
          <p:cNvSpPr/>
          <p:nvPr userDrawn="1"/>
        </p:nvSpPr>
        <p:spPr>
          <a:xfrm>
            <a:off x="3135247" y="1156666"/>
            <a:ext cx="6553815" cy="2404243"/>
          </a:xfrm>
          <a:prstGeom prst="rect">
            <a:avLst/>
          </a:prstGeom>
          <a:ln w="3175">
            <a:solidFill>
              <a:schemeClr val="tx1"/>
            </a:solidFill>
          </a:ln>
          <a:effectLst>
            <a:glow rad="254000">
              <a:schemeClr val="accent1">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13" name="Picture 12" descr="Logo&#10;&#10;Description automatically generated">
            <a:extLst>
              <a:ext uri="{FF2B5EF4-FFF2-40B4-BE49-F238E27FC236}">
                <a16:creationId xmlns:a16="http://schemas.microsoft.com/office/drawing/2014/main" id="{CA5CC67E-78F5-87D0-CD42-6F2F59CFBA3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4" name="TextBox 13">
            <a:extLst>
              <a:ext uri="{FF2B5EF4-FFF2-40B4-BE49-F238E27FC236}">
                <a16:creationId xmlns:a16="http://schemas.microsoft.com/office/drawing/2014/main" id="{95816F13-9865-DC10-3A2D-B0BB6A3E340F}"/>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5" name="Picture 2">
            <a:extLst>
              <a:ext uri="{FF2B5EF4-FFF2-40B4-BE49-F238E27FC236}">
                <a16:creationId xmlns:a16="http://schemas.microsoft.com/office/drawing/2014/main" id="{1B8E12E1-70F3-54AA-564C-6673CD9941E9}"/>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7771B83-213D-7FAD-47C6-D9E667DA5E8E}"/>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
        <p:nvSpPr>
          <p:cNvPr id="7" name="TextBox 6">
            <a:extLst>
              <a:ext uri="{FF2B5EF4-FFF2-40B4-BE49-F238E27FC236}">
                <a16:creationId xmlns:a16="http://schemas.microsoft.com/office/drawing/2014/main" id="{D1CDA35B-EE52-6C34-BF7F-DEA17AD861B5}"/>
              </a:ext>
            </a:extLst>
          </p:cNvPr>
          <p:cNvSpPr txBox="1"/>
          <p:nvPr userDrawn="1"/>
        </p:nvSpPr>
        <p:spPr>
          <a:xfrm>
            <a:off x="5696372" y="3778453"/>
            <a:ext cx="4182235" cy="1015663"/>
          </a:xfrm>
          <a:prstGeom prst="rect">
            <a:avLst/>
          </a:prstGeom>
          <a:noFill/>
        </p:spPr>
        <p:txBody>
          <a:bodyPr wrap="none" rtlCol="0">
            <a:spAutoFit/>
          </a:bodyPr>
          <a:lstStyle/>
          <a:p>
            <a:r>
              <a:rPr lang="en-US" sz="1200" dirty="0">
                <a:latin typeface="Gill Sans MT" panose="020B0502020104020203" pitchFamily="34" charset="0"/>
              </a:rPr>
              <a:t>#PayToSpeak #TechVoices  </a:t>
            </a:r>
            <a:br>
              <a:rPr lang="en-US" sz="1200" dirty="0">
                <a:latin typeface="Gill Sans MT" panose="020B0502020104020203" pitchFamily="34" charset="0"/>
              </a:rPr>
            </a:br>
            <a:r>
              <a:rPr lang="en-US" sz="1200" dirty="0">
                <a:latin typeface="Gill Sans MT" panose="020B0502020104020203" pitchFamily="34" charset="0"/>
              </a:rPr>
              <a:t>#EnsembleTesting #EnsembleProgramming #StrongStylePairing  </a:t>
            </a:r>
            <a:br>
              <a:rPr lang="en-US" sz="1200" dirty="0">
                <a:latin typeface="Gill Sans MT" panose="020B0502020104020203" pitchFamily="34" charset="0"/>
              </a:rPr>
            </a:br>
            <a:r>
              <a:rPr lang="en-US" sz="1200" dirty="0">
                <a:latin typeface="Gill Sans MT" panose="020B0502020104020203" pitchFamily="34" charset="0"/>
              </a:rPr>
              <a:t>#ExploratoryTesting #TestAutomation</a:t>
            </a:r>
          </a:p>
          <a:p>
            <a:r>
              <a:rPr lang="en-US" sz="1200" dirty="0">
                <a:latin typeface="Gill Sans MT" panose="020B0502020104020203" pitchFamily="34" charset="0"/>
              </a:rPr>
              <a:t>#ModernAgile</a:t>
            </a:r>
          </a:p>
          <a:p>
            <a:r>
              <a:rPr lang="en-US" sz="1200" dirty="0">
                <a:latin typeface="Gill Sans MT" panose="020B0502020104020203" pitchFamily="34" charset="0"/>
              </a:rPr>
              <a:t>#ContemporaryExploratoryTesting</a:t>
            </a:r>
          </a:p>
        </p:txBody>
      </p:sp>
      <p:pic>
        <p:nvPicPr>
          <p:cNvPr id="8" name="Picture 7" descr="A close up of a person&#10;&#10;Description automatically generated">
            <a:extLst>
              <a:ext uri="{FF2B5EF4-FFF2-40B4-BE49-F238E27FC236}">
                <a16:creationId xmlns:a16="http://schemas.microsoft.com/office/drawing/2014/main" id="{923CFEEF-0D8C-58CA-38B5-60265EA99282}"/>
              </a:ext>
            </a:extLst>
          </p:cNvPr>
          <p:cNvPicPr>
            <a:picLocks noChangeAspect="1"/>
          </p:cNvPicPr>
          <p:nvPr userDrawn="1"/>
        </p:nvPicPr>
        <p:blipFill rotWithShape="1">
          <a:blip r:embed="rId6" cstate="email">
            <a:extLst>
              <a:ext uri="{28A0092B-C50C-407E-A947-70E740481C1C}">
                <a14:useLocalDpi xmlns:a14="http://schemas.microsoft.com/office/drawing/2010/main" val="0"/>
              </a:ext>
            </a:extLst>
          </a:blip>
          <a:srcRect l="36667" t="557" r="30917" b="-557"/>
          <a:stretch/>
        </p:blipFill>
        <p:spPr>
          <a:xfrm>
            <a:off x="395662" y="1219514"/>
            <a:ext cx="2438600" cy="2419539"/>
          </a:xfrm>
          <a:prstGeom prst="ellipse">
            <a:avLst/>
          </a:prstGeom>
          <a:ln>
            <a:noFill/>
          </a:ln>
          <a:effectLst>
            <a:glow>
              <a:schemeClr val="accent1">
                <a:alpha val="40000"/>
              </a:schemeClr>
            </a:glow>
            <a:softEdge rad="112500"/>
          </a:effectLst>
        </p:spPr>
      </p:pic>
      <p:sp>
        <p:nvSpPr>
          <p:cNvPr id="9" name="Rectangle 8">
            <a:extLst>
              <a:ext uri="{FF2B5EF4-FFF2-40B4-BE49-F238E27FC236}">
                <a16:creationId xmlns:a16="http://schemas.microsoft.com/office/drawing/2014/main" id="{42669EB6-F500-93BA-B256-B4C0A9335F91}"/>
              </a:ext>
            </a:extLst>
          </p:cNvPr>
          <p:cNvSpPr/>
          <p:nvPr userDrawn="1"/>
        </p:nvSpPr>
        <p:spPr>
          <a:xfrm>
            <a:off x="144956" y="268448"/>
            <a:ext cx="6090129" cy="769441"/>
          </a:xfrm>
          <a:prstGeom prst="rect">
            <a:avLst/>
          </a:prstGeom>
        </p:spPr>
        <p:txBody>
          <a:bodyPr wrap="none">
            <a:spAutoFit/>
          </a:bodyPr>
          <a:lstStyle/>
          <a:p>
            <a:r>
              <a:rPr lang="en-US" sz="4400" dirty="0">
                <a:solidFill>
                  <a:schemeClr val="tx1"/>
                </a:solidFill>
                <a:latin typeface="KG No Matter What" panose="02000507000000020003" pitchFamily="2" charset="77"/>
                <a:ea typeface="KG Manhattan Script" charset="0"/>
                <a:cs typeface="KG Manhattan Script" charset="0"/>
              </a:rPr>
              <a:t>Maaret Pyhäjärvi </a:t>
            </a:r>
            <a:r>
              <a:rPr lang="en-US" dirty="0">
                <a:solidFill>
                  <a:schemeClr val="accent4"/>
                </a:solidFill>
                <a:latin typeface="KG No Matter What" panose="02000507000000020003" pitchFamily="2" charset="77"/>
                <a:ea typeface="KG Manhattan Script" charset="0"/>
                <a:cs typeface="KG Manhattan Script" charset="0"/>
              </a:rPr>
              <a:t>(from Finland)</a:t>
            </a:r>
            <a:endParaRPr lang="en-US" sz="4400" dirty="0">
              <a:solidFill>
                <a:schemeClr val="accent4"/>
              </a:solidFill>
              <a:latin typeface="KG No Matter What" panose="02000507000000020003" pitchFamily="2" charset="77"/>
              <a:ea typeface="KG Manhattan Script" charset="0"/>
              <a:cs typeface="KG Manhattan Script" charset="0"/>
            </a:endParaRPr>
          </a:p>
        </p:txBody>
      </p:sp>
      <p:sp>
        <p:nvSpPr>
          <p:cNvPr id="10" name="Rectangle 9">
            <a:extLst>
              <a:ext uri="{FF2B5EF4-FFF2-40B4-BE49-F238E27FC236}">
                <a16:creationId xmlns:a16="http://schemas.microsoft.com/office/drawing/2014/main" id="{6703EEF5-326C-A892-943B-551DA0E3444C}"/>
              </a:ext>
            </a:extLst>
          </p:cNvPr>
          <p:cNvSpPr/>
          <p:nvPr userDrawn="1"/>
        </p:nvSpPr>
        <p:spPr>
          <a:xfrm>
            <a:off x="731333" y="4148931"/>
            <a:ext cx="4058938" cy="1938992"/>
          </a:xfrm>
          <a:prstGeom prst="rect">
            <a:avLst/>
          </a:prstGeom>
        </p:spPr>
        <p:txBody>
          <a:bodyPr wrap="square">
            <a:spAutoFit/>
          </a:bodyPr>
          <a:lstStyle/>
          <a:p>
            <a:r>
              <a:rPr lang="en-US" sz="2000" dirty="0"/>
              <a:t>Email: maaret@iki.fi</a:t>
            </a:r>
          </a:p>
          <a:p>
            <a:r>
              <a:rPr lang="en-US" sz="2000" dirty="0"/>
              <a:t>Mastodon: @</a:t>
            </a:r>
            <a:r>
              <a:rPr lang="en-US" sz="2000" dirty="0" err="1"/>
              <a:t>maaretp@mas.to</a:t>
            </a:r>
            <a:br>
              <a:rPr lang="en-US" sz="2000" dirty="0"/>
            </a:br>
            <a:r>
              <a:rPr lang="en-US" sz="2000" dirty="0"/>
              <a:t>Web: maaretp.com</a:t>
            </a:r>
          </a:p>
          <a:p>
            <a:r>
              <a:rPr lang="en-US" sz="2000" dirty="0"/>
              <a:t>Blog: visible-quality.blogspot.fi</a:t>
            </a:r>
          </a:p>
          <a:p>
            <a:r>
              <a:rPr lang="en-US" sz="2000" i="1" dirty="0">
                <a:solidFill>
                  <a:schemeClr val="tx1">
                    <a:lumMod val="75000"/>
                    <a:lumOff val="25000"/>
                  </a:schemeClr>
                </a:solidFill>
              </a:rPr>
              <a:t>(please connect with me through </a:t>
            </a:r>
            <a:br>
              <a:rPr lang="en-US" sz="2000" i="1" dirty="0">
                <a:solidFill>
                  <a:schemeClr val="tx1">
                    <a:lumMod val="75000"/>
                    <a:lumOff val="25000"/>
                  </a:schemeClr>
                </a:solidFill>
              </a:rPr>
            </a:br>
            <a:r>
              <a:rPr lang="en-US" sz="2000" i="1" dirty="0">
                <a:solidFill>
                  <a:schemeClr val="tx1">
                    <a:lumMod val="75000"/>
                    <a:lumOff val="25000"/>
                  </a:schemeClr>
                </a:solidFill>
              </a:rPr>
              <a:t>Mastodon or LinkedIn)</a:t>
            </a:r>
          </a:p>
        </p:txBody>
      </p:sp>
      <p:pic>
        <p:nvPicPr>
          <p:cNvPr id="11" name="Picture 4">
            <a:extLst>
              <a:ext uri="{FF2B5EF4-FFF2-40B4-BE49-F238E27FC236}">
                <a16:creationId xmlns:a16="http://schemas.microsoft.com/office/drawing/2014/main" id="{173844CF-304F-1F63-0202-BE0D18160107}"/>
              </a:ext>
            </a:extLst>
          </p:cNvPr>
          <p:cNvPicPr>
            <a:picLocks noChangeAspect="1" noChangeArrowheads="1"/>
          </p:cNvPicPr>
          <p:nvPr userDrawn="1"/>
        </p:nvPicPr>
        <p:blipFill>
          <a:blip r:embed="rId7" cstate="email">
            <a:extLst>
              <a:ext uri="{28A0092B-C50C-407E-A947-70E740481C1C}">
                <a14:useLocalDpi xmlns:a14="http://schemas.microsoft.com/office/drawing/2010/main" val="0"/>
              </a:ext>
            </a:extLst>
          </a:blip>
          <a:srcRect/>
          <a:stretch>
            <a:fillRect/>
          </a:stretch>
        </p:blipFill>
        <p:spPr bwMode="auto">
          <a:xfrm>
            <a:off x="10413846" y="186187"/>
            <a:ext cx="1275852" cy="127585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1A55A0E6-7C75-07AA-5E7E-240840BC331B}"/>
              </a:ext>
            </a:extLst>
          </p:cNvPr>
          <p:cNvSpPr txBox="1"/>
          <p:nvPr userDrawn="1"/>
        </p:nvSpPr>
        <p:spPr>
          <a:xfrm>
            <a:off x="9805059" y="1467671"/>
            <a:ext cx="2450735" cy="246221"/>
          </a:xfrm>
          <a:prstGeom prst="rect">
            <a:avLst/>
          </a:prstGeom>
          <a:noFill/>
        </p:spPr>
        <p:txBody>
          <a:bodyPr wrap="square" rtlCol="0">
            <a:spAutoFit/>
          </a:bodyPr>
          <a:lstStyle/>
          <a:p>
            <a:pPr algn="ctr"/>
            <a:r>
              <a:rPr lang="en-US" sz="1000" dirty="0">
                <a:solidFill>
                  <a:schemeClr val="bg1"/>
                </a:solidFill>
                <a:latin typeface="Gill Sans MT" panose="020B0502020104020203" pitchFamily="34" charset="0"/>
              </a:rPr>
              <a:t>https://exploratorytestingacademy.com</a:t>
            </a:r>
          </a:p>
        </p:txBody>
      </p:sp>
      <p:pic>
        <p:nvPicPr>
          <p:cNvPr id="19" name="Picture 4" descr="Software Testing Finland ry, non-profit">
            <a:extLst>
              <a:ext uri="{FF2B5EF4-FFF2-40B4-BE49-F238E27FC236}">
                <a16:creationId xmlns:a16="http://schemas.microsoft.com/office/drawing/2014/main" id="{84F2373A-E62F-409E-B996-522990508687}"/>
              </a:ext>
            </a:extLst>
          </p:cNvPr>
          <p:cNvPicPr>
            <a:picLocks noChangeAspect="1" noChangeArrowheads="1"/>
          </p:cNvPicPr>
          <p:nvPr userDrawn="1"/>
        </p:nvPicPr>
        <p:blipFill rotWithShape="1">
          <a:blip r:embed="rId8" cstate="email">
            <a:extLst>
              <a:ext uri="{28A0092B-C50C-407E-A947-70E740481C1C}">
                <a14:useLocalDpi xmlns:a14="http://schemas.microsoft.com/office/drawing/2010/main" val="0"/>
              </a:ext>
            </a:extLst>
          </a:blip>
          <a:srcRect t="12086"/>
          <a:stretch/>
        </p:blipFill>
        <p:spPr bwMode="auto">
          <a:xfrm>
            <a:off x="10413237" y="1775618"/>
            <a:ext cx="1278372" cy="112387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D537331A-767E-70D5-8AC1-613308995FDB}"/>
              </a:ext>
            </a:extLst>
          </p:cNvPr>
          <p:cNvSpPr txBox="1"/>
          <p:nvPr userDrawn="1"/>
        </p:nvSpPr>
        <p:spPr>
          <a:xfrm>
            <a:off x="9783649" y="2921910"/>
            <a:ext cx="2450735" cy="261610"/>
          </a:xfrm>
          <a:prstGeom prst="rect">
            <a:avLst/>
          </a:prstGeom>
          <a:noFill/>
        </p:spPr>
        <p:txBody>
          <a:bodyPr wrap="square" rtlCol="0">
            <a:spAutoFit/>
          </a:bodyPr>
          <a:lstStyle/>
          <a:p>
            <a:pPr algn="ctr"/>
            <a:r>
              <a:rPr lang="en-US" sz="1100" dirty="0">
                <a:solidFill>
                  <a:schemeClr val="bg1"/>
                </a:solidFill>
                <a:latin typeface="Gill Sans MT" panose="020B0502020104020203" pitchFamily="34" charset="0"/>
              </a:rPr>
              <a:t>Ohjelmistotestaus </a:t>
            </a:r>
            <a:r>
              <a:rPr lang="en-US" sz="1100" dirty="0" err="1">
                <a:solidFill>
                  <a:schemeClr val="bg1"/>
                </a:solidFill>
                <a:latin typeface="Gill Sans MT" panose="020B0502020104020203" pitchFamily="34" charset="0"/>
              </a:rPr>
              <a:t>ry</a:t>
            </a:r>
            <a:endParaRPr lang="en-US" sz="1100" dirty="0">
              <a:solidFill>
                <a:schemeClr val="bg1"/>
              </a:solidFill>
              <a:latin typeface="Gill Sans MT" panose="020B0502020104020203" pitchFamily="34" charset="0"/>
            </a:endParaRPr>
          </a:p>
        </p:txBody>
      </p:sp>
      <p:pic>
        <p:nvPicPr>
          <p:cNvPr id="21" name="Picture 6" descr="Techvoices - diversity in conference speaking">
            <a:extLst>
              <a:ext uri="{FF2B5EF4-FFF2-40B4-BE49-F238E27FC236}">
                <a16:creationId xmlns:a16="http://schemas.microsoft.com/office/drawing/2014/main" id="{B2C1722E-A406-6745-05C3-BA7275352BC5}"/>
              </a:ext>
            </a:extLst>
          </p:cNvPr>
          <p:cNvPicPr>
            <a:picLocks noChangeAspect="1" noChangeArrowheads="1"/>
          </p:cNvPicPr>
          <p:nvPr userDrawn="1"/>
        </p:nvPicPr>
        <p:blipFill rotWithShape="1">
          <a:blip r:embed="rId9" cstate="email">
            <a:extLst>
              <a:ext uri="{28A0092B-C50C-407E-A947-70E740481C1C}">
                <a14:useLocalDpi xmlns:a14="http://schemas.microsoft.com/office/drawing/2010/main" val="0"/>
              </a:ext>
            </a:extLst>
          </a:blip>
          <a:srcRect l="4329" t="3695" r="7583" b="16779"/>
          <a:stretch/>
        </p:blipFill>
        <p:spPr bwMode="auto">
          <a:xfrm>
            <a:off x="10413237" y="3271340"/>
            <a:ext cx="1276461" cy="1152405"/>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9A0A0580-4D6F-713B-EC63-525A029B9F24}"/>
              </a:ext>
            </a:extLst>
          </p:cNvPr>
          <p:cNvSpPr txBox="1"/>
          <p:nvPr userDrawn="1"/>
        </p:nvSpPr>
        <p:spPr>
          <a:xfrm>
            <a:off x="9788841" y="4450778"/>
            <a:ext cx="2450735" cy="261610"/>
          </a:xfrm>
          <a:prstGeom prst="rect">
            <a:avLst/>
          </a:prstGeom>
          <a:noFill/>
        </p:spPr>
        <p:txBody>
          <a:bodyPr wrap="square" rtlCol="0">
            <a:spAutoFit/>
          </a:bodyPr>
          <a:lstStyle/>
          <a:p>
            <a:pPr algn="ctr"/>
            <a:r>
              <a:rPr lang="en-US" sz="1100" dirty="0">
                <a:solidFill>
                  <a:schemeClr val="bg1"/>
                </a:solidFill>
                <a:latin typeface="Gill Sans MT" panose="020B0502020104020203" pitchFamily="34" charset="0"/>
              </a:rPr>
              <a:t>https</a:t>
            </a:r>
            <a:r>
              <a:rPr lang="en-US" sz="1100" dirty="0">
                <a:solidFill>
                  <a:schemeClr val="bg1"/>
                </a:solidFill>
                <a:latin typeface="Gill Sans MT" panose="020B0502020104020203" pitchFamily="34" charset="0"/>
                <a:sym typeface="Wingdings" panose="05000000000000000000" pitchFamily="2" charset="2"/>
              </a:rPr>
              <a:t>://techvoices.org</a:t>
            </a:r>
            <a:endParaRPr lang="en-US" sz="1100" dirty="0">
              <a:solidFill>
                <a:schemeClr val="bg1"/>
              </a:solidFill>
              <a:latin typeface="Gill Sans MT" panose="020B0502020104020203" pitchFamily="34" charset="0"/>
            </a:endParaRPr>
          </a:p>
        </p:txBody>
      </p:sp>
      <p:pic>
        <p:nvPicPr>
          <p:cNvPr id="23" name="Picture 4" descr="TIVIA ry">
            <a:extLst>
              <a:ext uri="{FF2B5EF4-FFF2-40B4-BE49-F238E27FC236}">
                <a16:creationId xmlns:a16="http://schemas.microsoft.com/office/drawing/2014/main" id="{7DB6FEDE-7EFE-0FEF-6C45-05AAFC5005EE}"/>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108806" y="5045948"/>
            <a:ext cx="793143" cy="79314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Selenium PLC - Project Leadership Committee">
            <a:extLst>
              <a:ext uri="{FF2B5EF4-FFF2-40B4-BE49-F238E27FC236}">
                <a16:creationId xmlns:a16="http://schemas.microsoft.com/office/drawing/2014/main" id="{9AADF129-5EF6-111C-1472-C47F7EF66F13}"/>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10203184" y="5045948"/>
            <a:ext cx="793143" cy="828829"/>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25">
            <a:extLst>
              <a:ext uri="{FF2B5EF4-FFF2-40B4-BE49-F238E27FC236}">
                <a16:creationId xmlns:a16="http://schemas.microsoft.com/office/drawing/2014/main" id="{A55BFD30-BC69-C41E-23BB-3B7AC42F19F0}"/>
              </a:ext>
            </a:extLst>
          </p:cNvPr>
          <p:cNvGrpSpPr/>
          <p:nvPr userDrawn="1"/>
        </p:nvGrpSpPr>
        <p:grpSpPr>
          <a:xfrm>
            <a:off x="3338509" y="1462039"/>
            <a:ext cx="6352157" cy="1964821"/>
            <a:chOff x="2919409" y="2198639"/>
            <a:chExt cx="6352157" cy="1964821"/>
          </a:xfrm>
        </p:grpSpPr>
        <p:pic>
          <p:nvPicPr>
            <p:cNvPr id="27" name="Picture 26" descr="Logo, company name&#10;&#10;Description automatically generated">
              <a:extLst>
                <a:ext uri="{FF2B5EF4-FFF2-40B4-BE49-F238E27FC236}">
                  <a16:creationId xmlns:a16="http://schemas.microsoft.com/office/drawing/2014/main" id="{8A3E49BC-2C36-D4A0-770A-14498852C155}"/>
                </a:ext>
              </a:extLst>
            </p:cNvPr>
            <p:cNvPicPr>
              <a:picLocks noChangeAspect="1"/>
            </p:cNvPicPr>
            <p:nvPr/>
          </p:nvPicPr>
          <p:blipFill rotWithShape="1">
            <a:blip r:embed="rId12" cstate="email">
              <a:extLst>
                <a:ext uri="{28A0092B-C50C-407E-A947-70E740481C1C}">
                  <a14:useLocalDpi xmlns:a14="http://schemas.microsoft.com/office/drawing/2010/main" val="0"/>
                </a:ext>
              </a:extLst>
            </a:blip>
            <a:srcRect t="12925"/>
            <a:stretch/>
          </p:blipFill>
          <p:spPr>
            <a:xfrm>
              <a:off x="2919409" y="2198639"/>
              <a:ext cx="2114550" cy="1841234"/>
            </a:xfrm>
            <a:prstGeom prst="rect">
              <a:avLst/>
            </a:prstGeom>
            <a:ln>
              <a:noFill/>
            </a:ln>
            <a:effectLst>
              <a:softEdge rad="112500"/>
            </a:effectLst>
          </p:spPr>
        </p:pic>
        <p:pic>
          <p:nvPicPr>
            <p:cNvPr id="28" name="Graphic 27">
              <a:extLst>
                <a:ext uri="{FF2B5EF4-FFF2-40B4-BE49-F238E27FC236}">
                  <a16:creationId xmlns:a16="http://schemas.microsoft.com/office/drawing/2014/main" id="{D0C3C3B0-B770-A54F-0F2E-A82EB5EC784F}"/>
                </a:ext>
              </a:extLst>
            </p:cNvPr>
            <p:cNvPicPr>
              <a:picLocks noChangeAspect="1"/>
            </p:cNvPicPr>
            <p:nvPr/>
          </p:nvPicPr>
          <p:blipFill>
            <a:blip r:embed="rId13" cstate="email">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033960" y="2319660"/>
              <a:ext cx="1543445" cy="662939"/>
            </a:xfrm>
            <a:prstGeom prst="rect">
              <a:avLst/>
            </a:prstGeom>
          </p:spPr>
        </p:pic>
        <p:sp>
          <p:nvSpPr>
            <p:cNvPr id="29" name="TextBox 28">
              <a:extLst>
                <a:ext uri="{FF2B5EF4-FFF2-40B4-BE49-F238E27FC236}">
                  <a16:creationId xmlns:a16="http://schemas.microsoft.com/office/drawing/2014/main" id="{A784B236-9F15-B191-11ED-E12266A202E3}"/>
                </a:ext>
              </a:extLst>
            </p:cNvPr>
            <p:cNvSpPr txBox="1"/>
            <p:nvPr/>
          </p:nvSpPr>
          <p:spPr>
            <a:xfrm>
              <a:off x="3570919" y="3794128"/>
              <a:ext cx="811530"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2020</a:t>
              </a:r>
            </a:p>
          </p:txBody>
        </p:sp>
        <p:sp>
          <p:nvSpPr>
            <p:cNvPr id="30" name="TextBox 29">
              <a:extLst>
                <a:ext uri="{FF2B5EF4-FFF2-40B4-BE49-F238E27FC236}">
                  <a16:creationId xmlns:a16="http://schemas.microsoft.com/office/drawing/2014/main" id="{30807EF6-1389-4389-7077-6E28040B83FE}"/>
                </a:ext>
              </a:extLst>
            </p:cNvPr>
            <p:cNvSpPr txBox="1"/>
            <p:nvPr/>
          </p:nvSpPr>
          <p:spPr>
            <a:xfrm>
              <a:off x="5687805" y="3779599"/>
              <a:ext cx="811530"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2016</a:t>
              </a:r>
            </a:p>
          </p:txBody>
        </p:sp>
        <p:sp>
          <p:nvSpPr>
            <p:cNvPr id="31" name="TextBox 30">
              <a:extLst>
                <a:ext uri="{FF2B5EF4-FFF2-40B4-BE49-F238E27FC236}">
                  <a16:creationId xmlns:a16="http://schemas.microsoft.com/office/drawing/2014/main" id="{94E032D4-F0C5-A430-D893-8C8430D2C8DD}"/>
                </a:ext>
              </a:extLst>
            </p:cNvPr>
            <p:cNvSpPr txBox="1"/>
            <p:nvPr/>
          </p:nvSpPr>
          <p:spPr>
            <a:xfrm>
              <a:off x="4794126" y="2966502"/>
              <a:ext cx="2685853" cy="784830"/>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MIATPP</a:t>
              </a:r>
              <a:r>
                <a:rPr lang="en-US" dirty="0">
                  <a:solidFill>
                    <a:schemeClr val="bg1"/>
                  </a:solidFill>
                  <a:latin typeface="Gill Sans MT" panose="020B0502020104020203" pitchFamily="34" charset="0"/>
                </a:rPr>
                <a:t> </a:t>
              </a:r>
              <a:br>
                <a:rPr lang="en-US" dirty="0">
                  <a:solidFill>
                    <a:schemeClr val="bg1"/>
                  </a:solidFill>
                  <a:latin typeface="Gill Sans MT" panose="020B0502020104020203" pitchFamily="34" charset="0"/>
                </a:rPr>
              </a:br>
              <a:r>
                <a:rPr lang="en-US" sz="1350" dirty="0">
                  <a:solidFill>
                    <a:schemeClr val="bg1"/>
                  </a:solidFill>
                  <a:latin typeface="Gill Sans Nova Light" panose="020B0604020202020204" pitchFamily="34" charset="0"/>
                </a:rPr>
                <a:t>Most Influential Agile Testing Professional Person</a:t>
              </a:r>
              <a:endParaRPr lang="en-US" dirty="0">
                <a:solidFill>
                  <a:schemeClr val="bg1"/>
                </a:solidFill>
                <a:latin typeface="Gill Sans Nova Light" panose="020B0604020202020204" pitchFamily="34" charset="0"/>
              </a:endParaRPr>
            </a:p>
          </p:txBody>
        </p:sp>
        <p:pic>
          <p:nvPicPr>
            <p:cNvPr id="32" name="Picture 2" descr="ICT 100 influencers list 2019 and 2020">
              <a:extLst>
                <a:ext uri="{FF2B5EF4-FFF2-40B4-BE49-F238E27FC236}">
                  <a16:creationId xmlns:a16="http://schemas.microsoft.com/office/drawing/2014/main" id="{E2EAC3B0-2A60-C6FF-A38E-13732ECBABD6}"/>
                </a:ext>
              </a:extLst>
            </p:cNvPr>
            <p:cNvPicPr>
              <a:picLocks noChangeAspect="1" noChangeArrowheads="1"/>
            </p:cNvPicPr>
            <p:nvPr/>
          </p:nvPicPr>
          <p:blipFill rotWithShape="1">
            <a:blip r:embed="rId15" cstate="email">
              <a:extLst>
                <a:ext uri="{28A0092B-C50C-407E-A947-70E740481C1C}">
                  <a14:useLocalDpi xmlns:a14="http://schemas.microsoft.com/office/drawing/2010/main" val="0"/>
                </a:ext>
              </a:extLst>
            </a:blip>
            <a:srcRect b="44770"/>
            <a:stretch/>
          </p:blipFill>
          <p:spPr bwMode="auto">
            <a:xfrm>
              <a:off x="7396849" y="2443840"/>
              <a:ext cx="1553783" cy="858156"/>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56C5DD0E-4544-873F-A10C-20CB770E2214}"/>
                </a:ext>
              </a:extLst>
            </p:cNvPr>
            <p:cNvSpPr txBox="1"/>
            <p:nvPr/>
          </p:nvSpPr>
          <p:spPr>
            <a:xfrm>
              <a:off x="7195322" y="3794128"/>
              <a:ext cx="2076244"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2019 - 2022</a:t>
              </a:r>
            </a:p>
          </p:txBody>
        </p:sp>
      </p:grpSp>
    </p:spTree>
    <p:extLst>
      <p:ext uri="{BB962C8B-B14F-4D97-AF65-F5344CB8AC3E}">
        <p14:creationId xmlns:p14="http://schemas.microsoft.com/office/powerpoint/2010/main" val="247317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EAA972-33E8-1C21-7082-728C06D38A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B777375-73CA-3C85-B68A-386347AC8DE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405026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0AE643-9530-B8C7-6F01-999684FF3D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747FF9-C537-196A-CEB2-3CECCF17D0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B335C5F9-22CC-0E00-B207-74BAA2703FC0}"/>
              </a:ext>
            </a:extLst>
          </p:cNvPr>
          <p:cNvSpPr txBox="1"/>
          <p:nvPr userDrawn="1">
            <p:extLst>
              <p:ext uri="{1162E1C5-73C7-4A58-AE30-91384D911F3F}">
                <p184:classification xmlns:p184="http://schemas.microsoft.com/office/powerpoint/2018/4/main" val="ftr"/>
              </p:ext>
            </p:extLst>
          </p:nvPr>
        </p:nvSpPr>
        <p:spPr>
          <a:xfrm>
            <a:off x="5893562" y="6642100"/>
            <a:ext cx="433388"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a:t>
            </a:r>
          </a:p>
        </p:txBody>
      </p:sp>
    </p:spTree>
    <p:extLst>
      <p:ext uri="{BB962C8B-B14F-4D97-AF65-F5344CB8AC3E}">
        <p14:creationId xmlns:p14="http://schemas.microsoft.com/office/powerpoint/2010/main" val="212737557"/>
      </p:ext>
    </p:extLst>
  </p:cSld>
  <p:clrMap bg1="dk1" tx1="lt1" bg2="dk2" tx2="lt2" accent1="accent1" accent2="accent2" accent3="accent3" accent4="accent4" accent5="accent5" accent6="accent6" hlink="hlink" folHlink="folHlink"/>
  <p:sldLayoutIdLst>
    <p:sldLayoutId id="2147483649" r:id="rId1"/>
    <p:sldLayoutId id="2147483654" r:id="rId2"/>
    <p:sldLayoutId id="2147483655" r:id="rId3"/>
    <p:sldLayoutId id="2147483659" r:id="rId4"/>
    <p:sldLayoutId id="2147483658" r:id="rId5"/>
    <p:sldLayoutId id="2147483657" r:id="rId6"/>
    <p:sldLayoutId id="2147483656" r:id="rId7"/>
    <p:sldLayoutId id="2147483660" r:id="rId8"/>
    <p:sldLayoutId id="2147483661" r:id="rId9"/>
    <p:sldLayoutId id="2147483662" r:id="rId10"/>
    <p:sldLayoutId id="214748366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ED1C-89F5-6216-8A68-50DD3CA595B2}"/>
              </a:ext>
            </a:extLst>
          </p:cNvPr>
          <p:cNvSpPr>
            <a:spLocks noGrp="1"/>
          </p:cNvSpPr>
          <p:nvPr>
            <p:ph type="ctrTitle"/>
          </p:nvPr>
        </p:nvSpPr>
        <p:spPr/>
        <p:txBody>
          <a:bodyPr/>
          <a:lstStyle/>
          <a:p>
            <a:r>
              <a:rPr lang="en-US" dirty="0" err="1"/>
              <a:t>Automatisoituuko</a:t>
            </a:r>
            <a:r>
              <a:rPr lang="en-US" dirty="0"/>
              <a:t> </a:t>
            </a:r>
            <a:r>
              <a:rPr lang="en-US" dirty="0" err="1"/>
              <a:t>testaus</a:t>
            </a:r>
            <a:r>
              <a:rPr lang="en-US" dirty="0"/>
              <a:t> </a:t>
            </a:r>
            <a:r>
              <a:rPr lang="en-US" dirty="0" err="1"/>
              <a:t>tulevaisuudessa</a:t>
            </a:r>
            <a:r>
              <a:rPr lang="en-US" dirty="0"/>
              <a:t>?</a:t>
            </a:r>
          </a:p>
        </p:txBody>
      </p:sp>
      <p:sp>
        <p:nvSpPr>
          <p:cNvPr id="3" name="Subtitle 2">
            <a:extLst>
              <a:ext uri="{FF2B5EF4-FFF2-40B4-BE49-F238E27FC236}">
                <a16:creationId xmlns:a16="http://schemas.microsoft.com/office/drawing/2014/main" id="{10E2376B-CFEC-A299-AFB6-7D4FC472303F}"/>
              </a:ext>
            </a:extLst>
          </p:cNvPr>
          <p:cNvSpPr>
            <a:spLocks noGrp="1"/>
          </p:cNvSpPr>
          <p:nvPr>
            <p:ph type="subTitle" idx="1"/>
          </p:nvPr>
        </p:nvSpPr>
        <p:spPr/>
        <p:txBody>
          <a:bodyPr/>
          <a:lstStyle/>
          <a:p>
            <a:r>
              <a:rPr lang="en-US" dirty="0"/>
              <a:t>Maaret Pyhäjärvi</a:t>
            </a:r>
          </a:p>
        </p:txBody>
      </p:sp>
      <p:sp>
        <p:nvSpPr>
          <p:cNvPr id="4" name="Oval 3">
            <a:extLst>
              <a:ext uri="{FF2B5EF4-FFF2-40B4-BE49-F238E27FC236}">
                <a16:creationId xmlns:a16="http://schemas.microsoft.com/office/drawing/2014/main" id="{9ABD4637-717F-BF7D-F6A9-287AFDA9DEE4}"/>
              </a:ext>
            </a:extLst>
          </p:cNvPr>
          <p:cNvSpPr/>
          <p:nvPr/>
        </p:nvSpPr>
        <p:spPr>
          <a:xfrm>
            <a:off x="9797143" y="244366"/>
            <a:ext cx="2103308" cy="2002445"/>
          </a:xfrm>
          <a:prstGeom prst="ellipse">
            <a:avLst/>
          </a:prstGeom>
          <a:effectLst>
            <a:glow rad="228600">
              <a:schemeClr val="accent1">
                <a:satMod val="175000"/>
                <a:alpha val="40000"/>
              </a:schemeClr>
            </a:glow>
          </a:effectLst>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800" dirty="0" err="1"/>
              <a:t>Esitys</a:t>
            </a:r>
            <a:r>
              <a:rPr lang="en-US" sz="2800" dirty="0"/>
              <a:t> </a:t>
            </a:r>
            <a:r>
              <a:rPr lang="en-US" sz="2800" dirty="0" err="1"/>
              <a:t>vuodelta</a:t>
            </a:r>
            <a:r>
              <a:rPr lang="en-US" sz="2800" dirty="0"/>
              <a:t> 2004</a:t>
            </a:r>
          </a:p>
        </p:txBody>
      </p:sp>
    </p:spTree>
    <p:extLst>
      <p:ext uri="{BB962C8B-B14F-4D97-AF65-F5344CB8AC3E}">
        <p14:creationId xmlns:p14="http://schemas.microsoft.com/office/powerpoint/2010/main" val="3852072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2">
            <a:extLst>
              <a:ext uri="{FF2B5EF4-FFF2-40B4-BE49-F238E27FC236}">
                <a16:creationId xmlns:a16="http://schemas.microsoft.com/office/drawing/2014/main" id="{1B552CF5-9D5A-BFA4-2799-36B5C9643461}"/>
              </a:ext>
            </a:extLst>
          </p:cNvPr>
          <p:cNvSpPr>
            <a:spLocks noGrp="1" noChangeArrowheads="1"/>
          </p:cNvSpPr>
          <p:nvPr>
            <p:ph type="title"/>
          </p:nvPr>
        </p:nvSpPr>
        <p:spPr/>
        <p:txBody>
          <a:bodyPr/>
          <a:lstStyle/>
          <a:p>
            <a:r>
              <a:rPr lang="fi-FI" altLang="en-US"/>
              <a:t>Testausautomaation valmiudet</a:t>
            </a:r>
            <a:endParaRPr lang="en-GB" altLang="en-US"/>
          </a:p>
        </p:txBody>
      </p:sp>
      <p:sp>
        <p:nvSpPr>
          <p:cNvPr id="57347" name="Rectangle 3">
            <a:extLst>
              <a:ext uri="{FF2B5EF4-FFF2-40B4-BE49-F238E27FC236}">
                <a16:creationId xmlns:a16="http://schemas.microsoft.com/office/drawing/2014/main" id="{4DAB7EFA-008E-6DD5-F46F-020EB4D550CE}"/>
              </a:ext>
            </a:extLst>
          </p:cNvPr>
          <p:cNvSpPr>
            <a:spLocks noGrp="1" noChangeArrowheads="1"/>
          </p:cNvSpPr>
          <p:nvPr>
            <p:ph type="body" idx="1"/>
          </p:nvPr>
        </p:nvSpPr>
        <p:spPr/>
        <p:txBody>
          <a:bodyPr/>
          <a:lstStyle/>
          <a:p>
            <a:r>
              <a:rPr lang="fi-FI" altLang="en-US"/>
              <a:t>Testausprosessi ja –käytännöt, strategia, tasot, tyypit</a:t>
            </a:r>
          </a:p>
          <a:p>
            <a:r>
              <a:rPr lang="fi-FI" altLang="en-US"/>
              <a:t>Järjestelmän rakentamisen prosessi ja käytännöt </a:t>
            </a:r>
          </a:p>
          <a:p>
            <a:r>
              <a:rPr lang="fi-FI" altLang="en-US"/>
              <a:t>Vaatimusten testattavuus</a:t>
            </a:r>
          </a:p>
          <a:p>
            <a:r>
              <a:rPr lang="fi-FI" altLang="en-US"/>
              <a:t>Järjestelmän testattavuus</a:t>
            </a:r>
          </a:p>
          <a:p>
            <a:r>
              <a:rPr lang="fi-FI" altLang="en-US"/>
              <a:t>Ympäristöt ja aineistot</a:t>
            </a:r>
          </a:p>
          <a:p>
            <a:r>
              <a:rPr lang="fi-FI" altLang="en-US"/>
              <a:t>Osaaminen</a:t>
            </a:r>
            <a:endParaRPr lang="en-GB"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703" name="Rectangle 7">
            <a:extLst>
              <a:ext uri="{FF2B5EF4-FFF2-40B4-BE49-F238E27FC236}">
                <a16:creationId xmlns:a16="http://schemas.microsoft.com/office/drawing/2014/main" id="{97E76D27-0864-546A-F6EB-D3793B632766}"/>
              </a:ext>
            </a:extLst>
          </p:cNvPr>
          <p:cNvSpPr>
            <a:spLocks noGrp="1" noChangeArrowheads="1"/>
          </p:cNvSpPr>
          <p:nvPr>
            <p:ph type="title"/>
          </p:nvPr>
        </p:nvSpPr>
        <p:spPr/>
        <p:txBody>
          <a:bodyPr/>
          <a:lstStyle/>
          <a:p>
            <a:r>
              <a:rPr lang="fi-FI" altLang="en-US"/>
              <a:t>Testauksen suorittamisen liittyvät tehtävät</a:t>
            </a:r>
          </a:p>
        </p:txBody>
      </p:sp>
      <p:sp>
        <p:nvSpPr>
          <p:cNvPr id="29699" name="Rectangle 3">
            <a:extLst>
              <a:ext uri="{FF2B5EF4-FFF2-40B4-BE49-F238E27FC236}">
                <a16:creationId xmlns:a16="http://schemas.microsoft.com/office/drawing/2014/main" id="{180F6047-0AC5-EF5E-D44F-2B90A35CE147}"/>
              </a:ext>
            </a:extLst>
          </p:cNvPr>
          <p:cNvSpPr>
            <a:spLocks noChangeArrowheads="1"/>
          </p:cNvSpPr>
          <p:nvPr/>
        </p:nvSpPr>
        <p:spPr bwMode="auto">
          <a:xfrm>
            <a:off x="4267200" y="2438400"/>
            <a:ext cx="1828800" cy="2667000"/>
          </a:xfrm>
          <a:prstGeom prst="rect">
            <a:avLst/>
          </a:prstGeom>
          <a:solidFill>
            <a:schemeClr val="accent1"/>
          </a:solidFill>
          <a:ln w="38100">
            <a:solidFill>
              <a:schemeClr val="tx1"/>
            </a:solidFill>
            <a:miter lim="800000"/>
            <a:headEnd/>
            <a:tailEnd/>
          </a:ln>
          <a:effectLst/>
        </p:spPr>
        <p:txBody>
          <a:bodyPr anchor="ctr"/>
          <a:lstStyle/>
          <a:p>
            <a:pPr algn="ctr">
              <a:spcBef>
                <a:spcPct val="0"/>
              </a:spcBef>
            </a:pPr>
            <a:r>
              <a:rPr lang="fi-FI" altLang="en-US"/>
              <a:t>Testien </a:t>
            </a:r>
            <a:br>
              <a:rPr lang="fi-FI" altLang="en-US"/>
            </a:br>
            <a:r>
              <a:rPr lang="fi-FI" altLang="en-US"/>
              <a:t>valmistelu</a:t>
            </a:r>
            <a:endParaRPr lang="en-GB" altLang="en-US"/>
          </a:p>
        </p:txBody>
      </p:sp>
      <p:sp>
        <p:nvSpPr>
          <p:cNvPr id="29700" name="Rectangle 4">
            <a:extLst>
              <a:ext uri="{FF2B5EF4-FFF2-40B4-BE49-F238E27FC236}">
                <a16:creationId xmlns:a16="http://schemas.microsoft.com/office/drawing/2014/main" id="{505442A5-E1BA-51D4-EC90-8BCE6598771E}"/>
              </a:ext>
            </a:extLst>
          </p:cNvPr>
          <p:cNvSpPr>
            <a:spLocks noChangeArrowheads="1"/>
          </p:cNvSpPr>
          <p:nvPr/>
        </p:nvSpPr>
        <p:spPr bwMode="auto">
          <a:xfrm>
            <a:off x="6324600" y="2438400"/>
            <a:ext cx="1828800" cy="2667000"/>
          </a:xfrm>
          <a:prstGeom prst="rect">
            <a:avLst/>
          </a:prstGeom>
          <a:solidFill>
            <a:schemeClr val="accent1"/>
          </a:solidFill>
          <a:ln w="38100">
            <a:solidFill>
              <a:schemeClr val="tx1"/>
            </a:solidFill>
            <a:miter lim="800000"/>
            <a:headEnd/>
            <a:tailEnd/>
          </a:ln>
          <a:effectLst/>
        </p:spPr>
        <p:txBody>
          <a:bodyPr anchor="ctr"/>
          <a:lstStyle/>
          <a:p>
            <a:pPr algn="ctr">
              <a:spcBef>
                <a:spcPct val="0"/>
              </a:spcBef>
            </a:pPr>
            <a:r>
              <a:rPr lang="en-GB" altLang="en-US"/>
              <a:t>Testien suoritus ja jatkotoi</a:t>
            </a:r>
            <a:r>
              <a:rPr lang="fi-FI" altLang="en-US"/>
              <a:t>-</a:t>
            </a:r>
            <a:r>
              <a:rPr lang="en-GB" altLang="en-US"/>
              <a:t>menpiteet</a:t>
            </a:r>
          </a:p>
        </p:txBody>
      </p:sp>
      <p:sp>
        <p:nvSpPr>
          <p:cNvPr id="29701" name="Rectangle 5">
            <a:extLst>
              <a:ext uri="{FF2B5EF4-FFF2-40B4-BE49-F238E27FC236}">
                <a16:creationId xmlns:a16="http://schemas.microsoft.com/office/drawing/2014/main" id="{5629E21C-74A3-C066-126D-AE9A7742F1A6}"/>
              </a:ext>
            </a:extLst>
          </p:cNvPr>
          <p:cNvSpPr>
            <a:spLocks noChangeArrowheads="1"/>
          </p:cNvSpPr>
          <p:nvPr/>
        </p:nvSpPr>
        <p:spPr bwMode="auto">
          <a:xfrm>
            <a:off x="2209800" y="2438400"/>
            <a:ext cx="1828800" cy="26670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anchor="ctr"/>
          <a:lstStyle/>
          <a:p>
            <a:pPr algn="ctr">
              <a:spcBef>
                <a:spcPct val="0"/>
              </a:spcBef>
            </a:pPr>
            <a:r>
              <a:rPr lang="fi-FI" altLang="en-US"/>
              <a:t>Testauksen suunnittelu ja valmistelu</a:t>
            </a:r>
            <a:endParaRPr lang="en-GB" altLang="en-US"/>
          </a:p>
        </p:txBody>
      </p:sp>
      <p:sp>
        <p:nvSpPr>
          <p:cNvPr id="29702" name="Rectangle 6">
            <a:extLst>
              <a:ext uri="{FF2B5EF4-FFF2-40B4-BE49-F238E27FC236}">
                <a16:creationId xmlns:a16="http://schemas.microsoft.com/office/drawing/2014/main" id="{50997AF4-8499-37B7-A569-8257DEDD4A76}"/>
              </a:ext>
            </a:extLst>
          </p:cNvPr>
          <p:cNvSpPr>
            <a:spLocks noChangeArrowheads="1"/>
          </p:cNvSpPr>
          <p:nvPr/>
        </p:nvSpPr>
        <p:spPr bwMode="auto">
          <a:xfrm>
            <a:off x="8371115" y="2438400"/>
            <a:ext cx="1828800" cy="2667000"/>
          </a:xfrm>
          <a:prstGeom prst="rect">
            <a:avLst/>
          </a:prstGeom>
          <a:solidFill>
            <a:schemeClr val="accent2"/>
          </a:solidFill>
          <a:ln w="9525">
            <a:solidFill>
              <a:schemeClr val="tx1"/>
            </a:solidFill>
            <a:prstDash val="sysDot"/>
            <a:miter lim="800000"/>
            <a:headEnd/>
            <a:tailEnd/>
          </a:ln>
          <a:effectLst/>
        </p:spPr>
        <p:txBody>
          <a:bodyPr anchor="ctr"/>
          <a:lstStyle/>
          <a:p>
            <a:pPr algn="ctr">
              <a:spcBef>
                <a:spcPct val="0"/>
              </a:spcBef>
            </a:pPr>
            <a:r>
              <a:rPr lang="fi-FI" altLang="en-US"/>
              <a:t>Muut tehtävät</a:t>
            </a:r>
            <a:endParaRPr lang="en-GB"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0722" name="Object 2">
            <a:extLst>
              <a:ext uri="{FF2B5EF4-FFF2-40B4-BE49-F238E27FC236}">
                <a16:creationId xmlns:a16="http://schemas.microsoft.com/office/drawing/2014/main" id="{C71DFDC8-87FF-8D0D-E668-2053550EEE4C}"/>
              </a:ext>
            </a:extLst>
          </p:cNvPr>
          <p:cNvGraphicFramePr>
            <a:graphicFrameLocks noChangeAspect="1"/>
          </p:cNvGraphicFramePr>
          <p:nvPr/>
        </p:nvGraphicFramePr>
        <p:xfrm>
          <a:off x="1905000" y="1752600"/>
          <a:ext cx="8281988" cy="4572000"/>
        </p:xfrm>
        <a:graphic>
          <a:graphicData uri="http://schemas.openxmlformats.org/presentationml/2006/ole">
            <mc:AlternateContent xmlns:mc="http://schemas.openxmlformats.org/markup-compatibility/2006">
              <mc:Choice xmlns:v="urn:schemas-microsoft-com:vml" Requires="v">
                <p:oleObj name="Chart" r:id="rId3" imgW="5092700" imgH="3238500" progId="Excel.Chart.8">
                  <p:embed/>
                </p:oleObj>
              </mc:Choice>
              <mc:Fallback>
                <p:oleObj name="Chart" r:id="rId3" imgW="5092700" imgH="3238500" progId="Excel.Chart.8">
                  <p:embed/>
                  <p:pic>
                    <p:nvPicPr>
                      <p:cNvPr id="30722" name="Object 2">
                        <a:extLst>
                          <a:ext uri="{FF2B5EF4-FFF2-40B4-BE49-F238E27FC236}">
                            <a16:creationId xmlns:a16="http://schemas.microsoft.com/office/drawing/2014/main" id="{C71DFDC8-87FF-8D0D-E668-2053550EEE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00" y="1752600"/>
                        <a:ext cx="8281988" cy="457200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723" name="Text Box 3">
            <a:extLst>
              <a:ext uri="{FF2B5EF4-FFF2-40B4-BE49-F238E27FC236}">
                <a16:creationId xmlns:a16="http://schemas.microsoft.com/office/drawing/2014/main" id="{2A9B1E7E-7372-EB7D-F8FC-A792170F5BBE}"/>
              </a:ext>
            </a:extLst>
          </p:cNvPr>
          <p:cNvSpPr txBox="1">
            <a:spLocks noChangeArrowheads="1"/>
          </p:cNvSpPr>
          <p:nvPr/>
        </p:nvSpPr>
        <p:spPr bwMode="auto">
          <a:xfrm>
            <a:off x="5105400" y="1905000"/>
            <a:ext cx="5334000" cy="30480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fi-FI" altLang="en-US" sz="1400"/>
              <a:t>Aineisto perustuu 111 testaajan otokseen (Collard 2004)</a:t>
            </a:r>
            <a:endParaRPr lang="en-GB" altLang="en-US" sz="1400"/>
          </a:p>
        </p:txBody>
      </p:sp>
      <p:sp>
        <p:nvSpPr>
          <p:cNvPr id="30724" name="Rectangle 4">
            <a:extLst>
              <a:ext uri="{FF2B5EF4-FFF2-40B4-BE49-F238E27FC236}">
                <a16:creationId xmlns:a16="http://schemas.microsoft.com/office/drawing/2014/main" id="{F85519F4-15A7-7F46-F915-ABFB36E1285C}"/>
              </a:ext>
            </a:extLst>
          </p:cNvPr>
          <p:cNvSpPr>
            <a:spLocks noGrp="1" noChangeArrowheads="1"/>
          </p:cNvSpPr>
          <p:nvPr>
            <p:ph type="title"/>
          </p:nvPr>
        </p:nvSpPr>
        <p:spPr/>
        <p:txBody>
          <a:bodyPr/>
          <a:lstStyle/>
          <a:p>
            <a:r>
              <a:rPr lang="fi-FI" altLang="en-US"/>
              <a:t>Testaustoiminnan ja testien suorittamisen aikasuhde</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2">
            <a:extLst>
              <a:ext uri="{FF2B5EF4-FFF2-40B4-BE49-F238E27FC236}">
                <a16:creationId xmlns:a16="http://schemas.microsoft.com/office/drawing/2014/main" id="{0E8EF63B-6701-4109-BE22-EF2D21C9042D}"/>
              </a:ext>
            </a:extLst>
          </p:cNvPr>
          <p:cNvSpPr>
            <a:spLocks noGrp="1" noChangeArrowheads="1"/>
          </p:cNvSpPr>
          <p:nvPr>
            <p:ph type="title"/>
          </p:nvPr>
        </p:nvSpPr>
        <p:spPr/>
        <p:txBody>
          <a:bodyPr/>
          <a:lstStyle/>
          <a:p>
            <a:r>
              <a:rPr lang="fi-FI" altLang="en-US"/>
              <a:t>Automaation sijoituksen tuotto -laskelma</a:t>
            </a:r>
          </a:p>
        </p:txBody>
      </p:sp>
      <p:graphicFrame>
        <p:nvGraphicFramePr>
          <p:cNvPr id="49222" name="Group 70">
            <a:extLst>
              <a:ext uri="{FF2B5EF4-FFF2-40B4-BE49-F238E27FC236}">
                <a16:creationId xmlns:a16="http://schemas.microsoft.com/office/drawing/2014/main" id="{98A29FD0-91A4-3B0B-C24A-646B08A04388}"/>
              </a:ext>
            </a:extLst>
          </p:cNvPr>
          <p:cNvGraphicFramePr>
            <a:graphicFrameLocks noGrp="1"/>
          </p:cNvGraphicFramePr>
          <p:nvPr>
            <p:ph type="tbl" idx="1"/>
            <p:extLst>
              <p:ext uri="{D42A27DB-BD31-4B8C-83A1-F6EECF244321}">
                <p14:modId xmlns:p14="http://schemas.microsoft.com/office/powerpoint/2010/main" val="3363347534"/>
              </p:ext>
            </p:extLst>
          </p:nvPr>
        </p:nvGraphicFramePr>
        <p:xfrm>
          <a:off x="1828800" y="1401764"/>
          <a:ext cx="8686800" cy="4997899"/>
        </p:xfrm>
        <a:graphic>
          <a:graphicData uri="http://schemas.openxmlformats.org/drawingml/2006/table">
            <a:tbl>
              <a:tblPr/>
              <a:tblGrid>
                <a:gridCol w="4267200">
                  <a:extLst>
                    <a:ext uri="{9D8B030D-6E8A-4147-A177-3AD203B41FA5}">
                      <a16:colId xmlns:a16="http://schemas.microsoft.com/office/drawing/2014/main" val="2331711284"/>
                    </a:ext>
                  </a:extLst>
                </a:gridCol>
                <a:gridCol w="2286000">
                  <a:extLst>
                    <a:ext uri="{9D8B030D-6E8A-4147-A177-3AD203B41FA5}">
                      <a16:colId xmlns:a16="http://schemas.microsoft.com/office/drawing/2014/main" val="2377622019"/>
                    </a:ext>
                  </a:extLst>
                </a:gridCol>
                <a:gridCol w="2133600">
                  <a:extLst>
                    <a:ext uri="{9D8B030D-6E8A-4147-A177-3AD203B41FA5}">
                      <a16:colId xmlns:a16="http://schemas.microsoft.com/office/drawing/2014/main" val="3697281858"/>
                    </a:ext>
                  </a:extLst>
                </a:gridCol>
              </a:tblGrid>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600" b="1" i="0" u="none" strike="noStrike" cap="none" normalizeH="0" baseline="0">
                          <a:ln>
                            <a:noFill/>
                          </a:ln>
                          <a:solidFill>
                            <a:schemeClr val="tx1"/>
                          </a:solidFill>
                          <a:effectLst/>
                          <a:latin typeface="Arial" panose="020B0604020202020204" pitchFamily="34" charset="0"/>
                        </a:rPr>
                        <a:t>Kustannustekijä</a:t>
                      </a:r>
                      <a:endParaRPr kumimoji="0" lang="en-GB" altLang="en-US" sz="1600" b="1"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600" b="1" i="0" u="none" strike="noStrike" cap="none" normalizeH="0" baseline="0">
                          <a:ln>
                            <a:noFill/>
                          </a:ln>
                          <a:solidFill>
                            <a:schemeClr val="tx1"/>
                          </a:solidFill>
                          <a:effectLst/>
                          <a:latin typeface="Arial" panose="020B0604020202020204" pitchFamily="34" charset="0"/>
                        </a:rPr>
                        <a:t>Käsin tehtävä testaus</a:t>
                      </a:r>
                      <a:endParaRPr kumimoji="0" lang="en-GB" altLang="en-US" sz="1600" b="1"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600" b="1" i="0" u="none" strike="noStrike" cap="none" normalizeH="0" baseline="0">
                          <a:ln>
                            <a:noFill/>
                          </a:ln>
                          <a:solidFill>
                            <a:schemeClr val="tx1"/>
                          </a:solidFill>
                          <a:effectLst/>
                          <a:latin typeface="Arial" panose="020B0604020202020204" pitchFamily="34" charset="0"/>
                        </a:rPr>
                        <a:t>Automatisoitu testaus</a:t>
                      </a:r>
                      <a:endParaRPr kumimoji="0" lang="en-GB" altLang="en-US" sz="1600" b="1"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649700"/>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Testitapausten suunnittelu</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6 000 €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6 000 €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31902051"/>
                  </a:ext>
                </a:extLst>
              </a:tr>
              <a:tr h="377825">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Työkalu</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5 000 €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48245079"/>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Testien automatisointi</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11 000 €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68139401"/>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Automatisoinnin kokonaiskustannus</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16 000 €</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466668"/>
                  </a:ext>
                </a:extLst>
              </a:tr>
              <a:tr h="36988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Testien suorittaminen (täysi testikierros)</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5 000 €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1 000 €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23616662"/>
                  </a:ext>
                </a:extLst>
              </a:tr>
              <a:tr h="377825">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Testikierroksia per julkaisu</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3</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3</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01213432"/>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Testauskustannus per julkaisu</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21 000 €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9 000 €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62930608"/>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Säästö per julkaisu</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12 000 €</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01133590"/>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Julkaisuja vuodessa</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4</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0" i="0" u="none" strike="noStrike" cap="none" normalizeH="0" baseline="0">
                          <a:ln>
                            <a:noFill/>
                          </a:ln>
                          <a:solidFill>
                            <a:schemeClr val="tx1"/>
                          </a:solidFill>
                          <a:effectLst/>
                          <a:latin typeface="Arial" panose="020B0604020202020204" pitchFamily="34" charset="0"/>
                        </a:rPr>
                        <a:t>4</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65669735"/>
                  </a:ext>
                </a:extLst>
              </a:tr>
              <a:tr h="377825">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Hyöty vuodessa</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48 000 €</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31548312"/>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Säästö vuodessa (hyöty – investointi)</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32 000 €</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60997007"/>
                  </a:ext>
                </a:extLst>
              </a:tr>
              <a:tr h="376238">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a:ln>
                            <a:noFill/>
                          </a:ln>
                          <a:solidFill>
                            <a:schemeClr val="tx1"/>
                          </a:solidFill>
                          <a:effectLst/>
                          <a:latin typeface="Arial" panose="020B0604020202020204" pitchFamily="34" charset="0"/>
                        </a:rPr>
                        <a:t>Sijoituksen tuotto (säästöt/investointi)</a:t>
                      </a:r>
                      <a:endParaRPr kumimoji="0" lang="en-GB" altLang="en-US" sz="1400" b="1" i="0" u="none" strike="noStrike" cap="none" normalizeH="0" baseline="0">
                        <a:ln>
                          <a:noFill/>
                        </a:ln>
                        <a:solidFill>
                          <a:schemeClr val="tx1"/>
                        </a:solidFill>
                        <a:effectLst/>
                        <a:latin typeface="Arial" panose="020B0604020202020204" pitchFamily="34" charset="0"/>
                      </a:endParaRPr>
                    </a:p>
                  </a:txBody>
                  <a:tcPr marL="0" marT="0" anchor="ct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endParaRPr kumimoji="0" lang="en-US" altLang="en-US" sz="1400" b="0" i="0" u="none" strike="noStrike" cap="none" normalizeH="0" baseline="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lnSpc>
                          <a:spcPct val="90000"/>
                        </a:lnSpc>
                        <a:spcBef>
                          <a:spcPct val="20000"/>
                        </a:spcBef>
                        <a:buSzPct val="65000"/>
                        <a:buFont typeface="Times" charset="0"/>
                        <a:defRPr sz="2400">
                          <a:solidFill>
                            <a:srgbClr val="000000"/>
                          </a:solidFill>
                          <a:latin typeface="Arial" panose="020B0604020202020204" pitchFamily="34" charset="0"/>
                        </a:defRPr>
                      </a:lvl1pPr>
                      <a:lvl2pPr marL="361950">
                        <a:lnSpc>
                          <a:spcPct val="90000"/>
                        </a:lnSpc>
                        <a:spcBef>
                          <a:spcPct val="20000"/>
                        </a:spcBef>
                        <a:buSzPct val="65000"/>
                        <a:buFont typeface="Times" charset="0"/>
                        <a:defRPr sz="2300">
                          <a:solidFill>
                            <a:srgbClr val="000000"/>
                          </a:solidFill>
                          <a:latin typeface="Arial" panose="020B0604020202020204" pitchFamily="34" charset="0"/>
                        </a:defRPr>
                      </a:lvl2pPr>
                      <a:lvl3pPr marL="720725">
                        <a:lnSpc>
                          <a:spcPct val="90000"/>
                        </a:lnSpc>
                        <a:spcBef>
                          <a:spcPct val="20000"/>
                        </a:spcBef>
                        <a:buSzPct val="65000"/>
                        <a:buFont typeface="Times" charset="0"/>
                        <a:defRPr sz="2000">
                          <a:solidFill>
                            <a:srgbClr val="000000"/>
                          </a:solidFill>
                          <a:latin typeface="Arial" panose="020B0604020202020204" pitchFamily="34" charset="0"/>
                        </a:defRPr>
                      </a:lvl3pPr>
                      <a:lvl4pPr marL="1077913">
                        <a:lnSpc>
                          <a:spcPct val="90000"/>
                        </a:lnSpc>
                        <a:spcBef>
                          <a:spcPct val="20000"/>
                        </a:spcBef>
                        <a:buSzPct val="65000"/>
                        <a:buFont typeface="Times" charset="0"/>
                        <a:defRPr sz="2000">
                          <a:solidFill>
                            <a:srgbClr val="000000"/>
                          </a:solidFill>
                          <a:latin typeface="Arial" panose="020B0604020202020204" pitchFamily="34" charset="0"/>
                        </a:defRPr>
                      </a:lvl4pPr>
                      <a:lvl5pPr marL="1436688">
                        <a:lnSpc>
                          <a:spcPct val="90000"/>
                        </a:lnSpc>
                        <a:spcBef>
                          <a:spcPct val="20000"/>
                        </a:spcBef>
                        <a:buSzPct val="65000"/>
                        <a:buFont typeface="Times" charset="0"/>
                        <a:defRPr>
                          <a:solidFill>
                            <a:srgbClr val="000000"/>
                          </a:solidFill>
                          <a:latin typeface="Arial" panose="020B0604020202020204" pitchFamily="34" charset="0"/>
                        </a:defRPr>
                      </a:lvl5pPr>
                      <a:lvl6pPr marL="18938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6pPr>
                      <a:lvl7pPr marL="23510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7pPr>
                      <a:lvl8pPr marL="28082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8pPr>
                      <a:lvl9pPr marL="3265488" fontAlgn="base">
                        <a:lnSpc>
                          <a:spcPct val="90000"/>
                        </a:lnSpc>
                        <a:spcBef>
                          <a:spcPct val="20000"/>
                        </a:spcBef>
                        <a:spcAft>
                          <a:spcPct val="0"/>
                        </a:spcAft>
                        <a:buSzPct val="65000"/>
                        <a:buFont typeface="Times" charset="0"/>
                        <a:defRPr>
                          <a:solidFill>
                            <a:srgbClr val="000000"/>
                          </a:solidFill>
                          <a:latin typeface="Arial" panose="020B0604020202020204" pitchFamily="34" charset="0"/>
                        </a:defRPr>
                      </a:lvl9pPr>
                    </a:lstStyle>
                    <a:p>
                      <a:pPr marL="0" marR="0" lvl="0" indent="0" algn="ctr" defTabSz="914400" rtl="0" eaLnBrk="1" fontAlgn="base" latinLnBrk="0" hangingPunct="1">
                        <a:lnSpc>
                          <a:spcPct val="90000"/>
                        </a:lnSpc>
                        <a:spcBef>
                          <a:spcPct val="20000"/>
                        </a:spcBef>
                        <a:spcAft>
                          <a:spcPct val="0"/>
                        </a:spcAft>
                        <a:buClrTx/>
                        <a:buSzPct val="65000"/>
                        <a:buFont typeface="Times" charset="0"/>
                        <a:buNone/>
                        <a:tabLst/>
                      </a:pPr>
                      <a:r>
                        <a:rPr kumimoji="0" lang="fi-FI" altLang="en-US" sz="1400" b="1" i="0" u="none" strike="noStrike" cap="none" normalizeH="0" baseline="0" dirty="0">
                          <a:ln>
                            <a:noFill/>
                          </a:ln>
                          <a:solidFill>
                            <a:schemeClr val="tx1"/>
                          </a:solidFill>
                          <a:effectLst/>
                          <a:latin typeface="Arial" panose="020B0604020202020204" pitchFamily="34" charset="0"/>
                        </a:rPr>
                        <a:t>200 %</a:t>
                      </a:r>
                      <a:endParaRPr kumimoji="0" lang="en-GB" altLang="en-US" sz="1400" b="1" i="0" u="none" strike="noStrike" cap="none" normalizeH="0" baseline="0" dirty="0">
                        <a:ln>
                          <a:noFill/>
                        </a:ln>
                        <a:solidFill>
                          <a:schemeClr val="tx1"/>
                        </a:solidFill>
                        <a:effectLst/>
                        <a:latin typeface="Arial" panose="020B0604020202020204" pitchFamily="34" charset="0"/>
                      </a:endParaRPr>
                    </a:p>
                  </a:txBody>
                  <a:tcPr marL="0" marT="0"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72234167"/>
                  </a:ext>
                </a:extLst>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2">
            <a:extLst>
              <a:ext uri="{FF2B5EF4-FFF2-40B4-BE49-F238E27FC236}">
                <a16:creationId xmlns:a16="http://schemas.microsoft.com/office/drawing/2014/main" id="{5D65212F-787D-B664-2FC4-69013F85086B}"/>
              </a:ext>
            </a:extLst>
          </p:cNvPr>
          <p:cNvSpPr>
            <a:spLocks noGrp="1" noChangeArrowheads="1"/>
          </p:cNvSpPr>
          <p:nvPr>
            <p:ph type="title"/>
          </p:nvPr>
        </p:nvSpPr>
        <p:spPr/>
        <p:txBody>
          <a:bodyPr/>
          <a:lstStyle/>
          <a:p>
            <a:r>
              <a:rPr lang="fi-FI" altLang="en-US"/>
              <a:t>Realismia talouslaskelmiin</a:t>
            </a:r>
          </a:p>
        </p:txBody>
      </p:sp>
      <p:sp>
        <p:nvSpPr>
          <p:cNvPr id="52227" name="Rectangle 3">
            <a:extLst>
              <a:ext uri="{FF2B5EF4-FFF2-40B4-BE49-F238E27FC236}">
                <a16:creationId xmlns:a16="http://schemas.microsoft.com/office/drawing/2014/main" id="{46BB9A9B-5545-F080-7878-A343558C98F6}"/>
              </a:ext>
            </a:extLst>
          </p:cNvPr>
          <p:cNvSpPr>
            <a:spLocks noGrp="1" noChangeArrowheads="1"/>
          </p:cNvSpPr>
          <p:nvPr>
            <p:ph type="body" idx="1"/>
          </p:nvPr>
        </p:nvSpPr>
        <p:spPr/>
        <p:txBody>
          <a:bodyPr/>
          <a:lstStyle/>
          <a:p>
            <a:pPr>
              <a:lnSpc>
                <a:spcPct val="80000"/>
              </a:lnSpc>
            </a:pPr>
            <a:r>
              <a:rPr lang="fi-FI" altLang="en-US" sz="2400"/>
              <a:t>Testauksen nykykustannus</a:t>
            </a:r>
          </a:p>
          <a:p>
            <a:pPr lvl="1">
              <a:lnSpc>
                <a:spcPct val="80000"/>
              </a:lnSpc>
            </a:pPr>
            <a:r>
              <a:rPr lang="fi-FI" altLang="en-US" sz="2300"/>
              <a:t>Muuttuu elinkaaressa – uusintatestauspainotus kasvava</a:t>
            </a:r>
          </a:p>
          <a:p>
            <a:pPr lvl="1">
              <a:lnSpc>
                <a:spcPct val="80000"/>
              </a:lnSpc>
            </a:pPr>
            <a:r>
              <a:rPr lang="fi-FI" altLang="en-US" sz="2300"/>
              <a:t>Kehitysaikainen testaus vs. erilliset testaajat</a:t>
            </a:r>
          </a:p>
          <a:p>
            <a:pPr>
              <a:lnSpc>
                <a:spcPct val="80000"/>
              </a:lnSpc>
            </a:pPr>
            <a:r>
              <a:rPr lang="fi-FI" altLang="en-US" sz="2400"/>
              <a:t>Laadun ja aikataulupidon arvo</a:t>
            </a:r>
          </a:p>
          <a:p>
            <a:pPr lvl="1">
              <a:lnSpc>
                <a:spcPct val="80000"/>
              </a:lnSpc>
            </a:pPr>
            <a:r>
              <a:rPr lang="fi-FI" altLang="en-US" sz="2300"/>
              <a:t>Näkyvyys etenemiseen</a:t>
            </a:r>
          </a:p>
          <a:p>
            <a:pPr lvl="1">
              <a:lnSpc>
                <a:spcPct val="80000"/>
              </a:lnSpc>
            </a:pPr>
            <a:r>
              <a:rPr lang="fi-FI" altLang="en-US" sz="2300"/>
              <a:t>Korjaustyöt</a:t>
            </a:r>
          </a:p>
          <a:p>
            <a:pPr>
              <a:lnSpc>
                <a:spcPct val="80000"/>
              </a:lnSpc>
            </a:pPr>
            <a:r>
              <a:rPr lang="fi-FI" altLang="en-US" sz="2400"/>
              <a:t>Automatisoinnin erityispiirteet</a:t>
            </a:r>
          </a:p>
          <a:p>
            <a:pPr lvl="1">
              <a:lnSpc>
                <a:spcPct val="80000"/>
              </a:lnSpc>
            </a:pPr>
            <a:r>
              <a:rPr lang="fi-FI" altLang="en-US" sz="2300"/>
              <a:t>Testien totuudenmukaisuus </a:t>
            </a:r>
          </a:p>
          <a:p>
            <a:pPr lvl="1">
              <a:lnSpc>
                <a:spcPct val="80000"/>
              </a:lnSpc>
            </a:pPr>
            <a:r>
              <a:rPr lang="fi-FI" altLang="en-US" sz="2300"/>
              <a:t>Todellinen löytymispotentiaali </a:t>
            </a:r>
          </a:p>
          <a:p>
            <a:pPr lvl="1">
              <a:lnSpc>
                <a:spcPct val="80000"/>
              </a:lnSpc>
            </a:pPr>
            <a:r>
              <a:rPr lang="fi-FI" altLang="en-US" sz="2300"/>
              <a:t>Laajentava uusintatestaus: ympäristöt, lokalisointi</a:t>
            </a:r>
          </a:p>
          <a:p>
            <a:pPr lvl="1">
              <a:lnSpc>
                <a:spcPct val="80000"/>
              </a:lnSpc>
            </a:pPr>
            <a:r>
              <a:rPr lang="fi-FI" altLang="en-US" sz="2300"/>
              <a:t>Kombinaatiot ja yhtäaikaisuus</a:t>
            </a:r>
          </a:p>
          <a:p>
            <a:pPr lvl="1">
              <a:lnSpc>
                <a:spcPct val="80000"/>
              </a:lnSpc>
            </a:pPr>
            <a:r>
              <a:rPr lang="fi-FI" altLang="en-US" sz="2300"/>
              <a:t>Suorituskyky</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3" name="Rectangle 5">
            <a:extLst>
              <a:ext uri="{FF2B5EF4-FFF2-40B4-BE49-F238E27FC236}">
                <a16:creationId xmlns:a16="http://schemas.microsoft.com/office/drawing/2014/main" id="{510E2DA9-273B-1253-4598-5D2BF9A9365C}"/>
              </a:ext>
            </a:extLst>
          </p:cNvPr>
          <p:cNvSpPr>
            <a:spLocks noGrp="1" noChangeArrowheads="1"/>
          </p:cNvSpPr>
          <p:nvPr>
            <p:ph type="title"/>
          </p:nvPr>
        </p:nvSpPr>
        <p:spPr/>
        <p:txBody>
          <a:bodyPr/>
          <a:lstStyle/>
          <a:p>
            <a:r>
              <a:rPr lang="fi-FI" altLang="en-US"/>
              <a:t>Vääriä oletuksia testiautomaatioon liittyen </a:t>
            </a:r>
          </a:p>
        </p:txBody>
      </p:sp>
      <p:sp>
        <p:nvSpPr>
          <p:cNvPr id="27654" name="Rectangle 6">
            <a:extLst>
              <a:ext uri="{FF2B5EF4-FFF2-40B4-BE49-F238E27FC236}">
                <a16:creationId xmlns:a16="http://schemas.microsoft.com/office/drawing/2014/main" id="{2F679CBB-8F73-EAE3-BA63-AE20B1609B2C}"/>
              </a:ext>
            </a:extLst>
          </p:cNvPr>
          <p:cNvSpPr>
            <a:spLocks noGrp="1" noChangeArrowheads="1"/>
          </p:cNvSpPr>
          <p:nvPr>
            <p:ph type="body" sz="half" idx="1"/>
          </p:nvPr>
        </p:nvSpPr>
        <p:spPr/>
        <p:txBody>
          <a:bodyPr/>
          <a:lstStyle/>
          <a:p>
            <a:pPr marL="457200" indent="-457200">
              <a:buFont typeface="Times" charset="0"/>
              <a:buAutoNum type="arabicPeriod"/>
            </a:pPr>
            <a:r>
              <a:rPr lang="fi-FI" altLang="en-US" sz="2400"/>
              <a:t>Testaus on ”sarja toimintoja” </a:t>
            </a:r>
          </a:p>
          <a:p>
            <a:pPr marL="457200" indent="-457200">
              <a:buFont typeface="Times" charset="0"/>
              <a:buAutoNum type="arabicPeriod"/>
            </a:pPr>
            <a:r>
              <a:rPr lang="fi-FI" altLang="en-US" sz="2400"/>
              <a:t>Testaus tarkoittaa samojen asioiden toistamista kerta toisensa jälkeen </a:t>
            </a:r>
          </a:p>
          <a:p>
            <a:pPr marL="457200" indent="-457200">
              <a:buFont typeface="Times" charset="0"/>
              <a:buAutoNum type="arabicPeriod"/>
            </a:pPr>
            <a:r>
              <a:rPr lang="fi-FI" altLang="en-US" sz="2400"/>
              <a:t>Voimme automatisoida testauksen toiminnot </a:t>
            </a:r>
          </a:p>
          <a:p>
            <a:pPr marL="457200" indent="-457200">
              <a:buFont typeface="Times" charset="0"/>
              <a:buAutoNum type="arabicPeriod"/>
            </a:pPr>
            <a:r>
              <a:rPr lang="fi-FI" altLang="en-US" sz="2400"/>
              <a:t>Automatisoitu testi on nopeampi koska se ei tarvitse ihmisen puuttumista asiaan </a:t>
            </a:r>
          </a:p>
        </p:txBody>
      </p:sp>
      <p:sp>
        <p:nvSpPr>
          <p:cNvPr id="27655" name="Rectangle 7">
            <a:extLst>
              <a:ext uri="{FF2B5EF4-FFF2-40B4-BE49-F238E27FC236}">
                <a16:creationId xmlns:a16="http://schemas.microsoft.com/office/drawing/2014/main" id="{DDB3B75C-3195-5AF0-AC5B-592F188A72EA}"/>
              </a:ext>
            </a:extLst>
          </p:cNvPr>
          <p:cNvSpPr>
            <a:spLocks noGrp="1" noChangeArrowheads="1"/>
          </p:cNvSpPr>
          <p:nvPr>
            <p:ph type="body" sz="half" idx="2"/>
          </p:nvPr>
        </p:nvSpPr>
        <p:spPr/>
        <p:txBody>
          <a:bodyPr/>
          <a:lstStyle/>
          <a:p>
            <a:pPr marL="457200" indent="-457200">
              <a:lnSpc>
                <a:spcPct val="80000"/>
              </a:lnSpc>
              <a:buFont typeface="Times" charset="0"/>
              <a:buAutoNum type="arabicPeriod" startAt="5"/>
            </a:pPr>
            <a:r>
              <a:rPr lang="fi-FI" altLang="en-US" sz="2400"/>
              <a:t>Automaatio vähentää ihmisten tekemiä virheitä </a:t>
            </a:r>
          </a:p>
          <a:p>
            <a:pPr marL="457200" indent="-457200">
              <a:lnSpc>
                <a:spcPct val="80000"/>
              </a:lnSpc>
              <a:buFont typeface="Times" charset="0"/>
              <a:buAutoNum type="arabicPeriod" startAt="5"/>
            </a:pPr>
            <a:r>
              <a:rPr lang="fi-FI" altLang="en-US" sz="2400"/>
              <a:t>Käsin tehtävän ja automatisoidun testauksen kuluja ja hyötyjä voidaan järkevästi verrata </a:t>
            </a:r>
          </a:p>
          <a:p>
            <a:pPr marL="457200" indent="-457200">
              <a:lnSpc>
                <a:spcPct val="80000"/>
              </a:lnSpc>
              <a:buFont typeface="Times" charset="0"/>
              <a:buAutoNum type="arabicPeriod" startAt="5"/>
            </a:pPr>
            <a:r>
              <a:rPr lang="fi-FI" altLang="en-US" sz="2400"/>
              <a:t>Automaatio johtaa merkittäviin resurssikustannus-säästöihin </a:t>
            </a:r>
          </a:p>
          <a:p>
            <a:pPr marL="457200" indent="-457200">
              <a:lnSpc>
                <a:spcPct val="80000"/>
              </a:lnSpc>
              <a:buFont typeface="Times" charset="0"/>
              <a:buAutoNum type="arabicPeriod" startAt="5"/>
            </a:pPr>
            <a:r>
              <a:rPr lang="fi-FI" altLang="en-US" sz="2400"/>
              <a:t>Automaatio ei vaikuta heikentävästi testausprojektiin </a:t>
            </a:r>
          </a:p>
        </p:txBody>
      </p:sp>
      <p:sp>
        <p:nvSpPr>
          <p:cNvPr id="27656" name="Rectangle 8">
            <a:extLst>
              <a:ext uri="{FF2B5EF4-FFF2-40B4-BE49-F238E27FC236}">
                <a16:creationId xmlns:a16="http://schemas.microsoft.com/office/drawing/2014/main" id="{99E2C4B6-190E-D006-0664-F4B4B08CA9DD}"/>
              </a:ext>
            </a:extLst>
          </p:cNvPr>
          <p:cNvSpPr>
            <a:spLocks noChangeArrowheads="1"/>
          </p:cNvSpPr>
          <p:nvPr/>
        </p:nvSpPr>
        <p:spPr bwMode="black">
          <a:xfrm>
            <a:off x="1600200" y="6248401"/>
            <a:ext cx="4572000" cy="231923"/>
          </a:xfrm>
          <a:prstGeom prst="rect">
            <a:avLst/>
          </a:prstGeom>
          <a:noFill/>
          <a:ln>
            <a:noFill/>
          </a:ln>
          <a:effectLst/>
          <a:extLst>
            <a:ext uri="{909E8E84-426E-40DD-AFC4-6F175D3DCCD1}">
              <a14:hiddenFill xmlns:a14="http://schemas.microsoft.com/office/drawing/2010/main">
                <a:solidFill>
                  <a:schemeClr val="bg2"/>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spcBef>
                <a:spcPct val="0"/>
              </a:spcBef>
            </a:pPr>
            <a:r>
              <a:rPr lang="en-GB" altLang="en-US" sz="1200">
                <a:cs typeface="Arial" panose="020B0604020202020204" pitchFamily="34" charset="0"/>
              </a:rPr>
              <a:t>Lähde: mukaillen James Bach, Test Automation Snake Oil</a:t>
            </a:r>
            <a:r>
              <a:rPr lang="en-GB" altLang="en-US" sz="1200"/>
              <a:t>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a:extLst>
              <a:ext uri="{FF2B5EF4-FFF2-40B4-BE49-F238E27FC236}">
                <a16:creationId xmlns:a16="http://schemas.microsoft.com/office/drawing/2014/main" id="{26CA3FD6-5421-2894-7479-7832DABDF4FC}"/>
              </a:ext>
            </a:extLst>
          </p:cNvPr>
          <p:cNvSpPr>
            <a:spLocks noGrp="1" noChangeArrowheads="1"/>
          </p:cNvSpPr>
          <p:nvPr>
            <p:ph type="title"/>
          </p:nvPr>
        </p:nvSpPr>
        <p:spPr/>
        <p:txBody>
          <a:bodyPr/>
          <a:lstStyle/>
          <a:p>
            <a:r>
              <a:rPr lang="fi-FI" altLang="en-US"/>
              <a:t>Yhteenveto</a:t>
            </a:r>
          </a:p>
        </p:txBody>
      </p:sp>
      <p:sp>
        <p:nvSpPr>
          <p:cNvPr id="32771" name="Rectangle 3">
            <a:extLst>
              <a:ext uri="{FF2B5EF4-FFF2-40B4-BE49-F238E27FC236}">
                <a16:creationId xmlns:a16="http://schemas.microsoft.com/office/drawing/2014/main" id="{202B4F70-D606-78A3-CE62-73CAA767CD2F}"/>
              </a:ext>
            </a:extLst>
          </p:cNvPr>
          <p:cNvSpPr>
            <a:spLocks noGrp="1" noChangeArrowheads="1"/>
          </p:cNvSpPr>
          <p:nvPr>
            <p:ph type="body" idx="1"/>
          </p:nvPr>
        </p:nvSpPr>
        <p:spPr/>
        <p:txBody>
          <a:bodyPr/>
          <a:lstStyle/>
          <a:p>
            <a:r>
              <a:rPr lang="fi-FI" altLang="en-US"/>
              <a:t>Testauksen automatisointi ei ole vain testiautomaatiota</a:t>
            </a:r>
          </a:p>
          <a:p>
            <a:pPr lvl="1"/>
            <a:r>
              <a:rPr lang="fi-FI" altLang="en-US"/>
              <a:t>Monesti tukitoimintoihin ja selvittelyihin kuluu oleellisesti enemmän aikaa kuin varsinaiseen testaukseen</a:t>
            </a:r>
          </a:p>
          <a:p>
            <a:r>
              <a:rPr lang="fi-FI" altLang="en-US"/>
              <a:t>Automaatio on osa hyvää moniulotteista testausstrategiaa</a:t>
            </a:r>
          </a:p>
          <a:p>
            <a:r>
              <a:rPr lang="fi-FI" altLang="en-US"/>
              <a:t>Automaatiota ja testausta pitää ajatella tuotteen elinkaaren, ei yksittäisen projektin kannalta. </a:t>
            </a:r>
          </a:p>
          <a:p>
            <a:endParaRPr lang="fi-FI"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a:extLst>
              <a:ext uri="{FF2B5EF4-FFF2-40B4-BE49-F238E27FC236}">
                <a16:creationId xmlns:a16="http://schemas.microsoft.com/office/drawing/2014/main" id="{670823EC-8E22-F4AE-5824-59AEDD3FF1EB}"/>
              </a:ext>
            </a:extLst>
          </p:cNvPr>
          <p:cNvSpPr>
            <a:spLocks noGrp="1" noChangeArrowheads="1"/>
          </p:cNvSpPr>
          <p:nvPr>
            <p:ph type="title"/>
          </p:nvPr>
        </p:nvSpPr>
        <p:spPr/>
        <p:txBody>
          <a:bodyPr/>
          <a:lstStyle/>
          <a:p>
            <a:r>
              <a:rPr lang="fi-FI" altLang="en-US"/>
              <a:t>Lähteet</a:t>
            </a:r>
          </a:p>
        </p:txBody>
      </p:sp>
      <p:sp>
        <p:nvSpPr>
          <p:cNvPr id="33795" name="Rectangle 3">
            <a:extLst>
              <a:ext uri="{FF2B5EF4-FFF2-40B4-BE49-F238E27FC236}">
                <a16:creationId xmlns:a16="http://schemas.microsoft.com/office/drawing/2014/main" id="{9A5B00E2-C17B-04A0-2AC7-2A28546876C1}"/>
              </a:ext>
            </a:extLst>
          </p:cNvPr>
          <p:cNvSpPr>
            <a:spLocks noGrp="1" noChangeArrowheads="1"/>
          </p:cNvSpPr>
          <p:nvPr>
            <p:ph type="body" idx="1"/>
          </p:nvPr>
        </p:nvSpPr>
        <p:spPr/>
        <p:txBody>
          <a:bodyPr/>
          <a:lstStyle/>
          <a:p>
            <a:r>
              <a:rPr lang="fi-FI" altLang="en-US" sz="2400"/>
              <a:t>Ross Collard. Calculating Overheads. in WTST (Workshop on Teaching Software Testing) 2004. http://www.testingeducation.org</a:t>
            </a:r>
          </a:p>
          <a:p>
            <a:endParaRPr lang="fi-FI" altLang="en-US" sz="24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09AA44B8-102C-7E85-0DA4-0BD4E15D4323}"/>
              </a:ext>
            </a:extLst>
          </p:cNvPr>
          <p:cNvSpPr>
            <a:spLocks noGrp="1" noChangeArrowheads="1"/>
          </p:cNvSpPr>
          <p:nvPr>
            <p:ph type="title"/>
          </p:nvPr>
        </p:nvSpPr>
        <p:spPr/>
        <p:txBody>
          <a:bodyPr/>
          <a:lstStyle/>
          <a:p>
            <a:r>
              <a:rPr lang="fi-FI" altLang="en-US"/>
              <a:t>Sisältö</a:t>
            </a:r>
          </a:p>
        </p:txBody>
      </p:sp>
      <p:sp>
        <p:nvSpPr>
          <p:cNvPr id="2051" name="Rectangle 3">
            <a:extLst>
              <a:ext uri="{FF2B5EF4-FFF2-40B4-BE49-F238E27FC236}">
                <a16:creationId xmlns:a16="http://schemas.microsoft.com/office/drawing/2014/main" id="{E3194804-D64E-539E-D5F5-45443C0000C9}"/>
              </a:ext>
            </a:extLst>
          </p:cNvPr>
          <p:cNvSpPr>
            <a:spLocks noGrp="1" noChangeArrowheads="1"/>
          </p:cNvSpPr>
          <p:nvPr>
            <p:ph type="body" idx="1"/>
          </p:nvPr>
        </p:nvSpPr>
        <p:spPr/>
        <p:txBody>
          <a:bodyPr/>
          <a:lstStyle/>
          <a:p>
            <a:r>
              <a:rPr lang="fi-FI" altLang="en-US"/>
              <a:t>Testausautomaatio laajana käsitteenä: testauksen tukemisen välineet vs. testiautomaatio</a:t>
            </a:r>
          </a:p>
          <a:p>
            <a:r>
              <a:rPr lang="fi-FI" altLang="en-US"/>
              <a:t>Automatisointiratkaisun valinta ja ajoitus</a:t>
            </a:r>
          </a:p>
          <a:p>
            <a:r>
              <a:rPr lang="fi-FI" altLang="en-US"/>
              <a:t>Testausautomaation kannattavuuslaskelmat – kenelle automaatio todellisuudessa kannattaa?</a:t>
            </a:r>
          </a:p>
          <a:p>
            <a:r>
              <a:rPr lang="fi-FI" altLang="en-US"/>
              <a:t>Toiminnan järkeistäminen ja välinepaletin integrointi</a:t>
            </a:r>
          </a:p>
          <a:p>
            <a:pPr>
              <a:buFont typeface="Times" charset="0"/>
              <a:buNone/>
            </a:pPr>
            <a:endParaRPr lang="fi-FI"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a:extLst>
              <a:ext uri="{FF2B5EF4-FFF2-40B4-BE49-F238E27FC236}">
                <a16:creationId xmlns:a16="http://schemas.microsoft.com/office/drawing/2014/main" id="{F458E745-1960-F5A2-B459-A853567948C0}"/>
              </a:ext>
            </a:extLst>
          </p:cNvPr>
          <p:cNvSpPr>
            <a:spLocks noGrp="1" noChangeArrowheads="1"/>
          </p:cNvSpPr>
          <p:nvPr>
            <p:ph type="title"/>
          </p:nvPr>
        </p:nvSpPr>
        <p:spPr/>
        <p:txBody>
          <a:bodyPr/>
          <a:lstStyle/>
          <a:p>
            <a:r>
              <a:rPr lang="fi-FI" altLang="en-US"/>
              <a:t>Osallistujien taustasta</a:t>
            </a:r>
          </a:p>
        </p:txBody>
      </p:sp>
      <p:sp>
        <p:nvSpPr>
          <p:cNvPr id="26627" name="Rectangle 3">
            <a:extLst>
              <a:ext uri="{FF2B5EF4-FFF2-40B4-BE49-F238E27FC236}">
                <a16:creationId xmlns:a16="http://schemas.microsoft.com/office/drawing/2014/main" id="{645612FB-E5CA-A330-E0CE-FF705F502562}"/>
              </a:ext>
            </a:extLst>
          </p:cNvPr>
          <p:cNvSpPr>
            <a:spLocks noGrp="1" noChangeArrowheads="1"/>
          </p:cNvSpPr>
          <p:nvPr>
            <p:ph type="body" idx="1"/>
          </p:nvPr>
        </p:nvSpPr>
        <p:spPr/>
        <p:txBody>
          <a:bodyPr/>
          <a:lstStyle/>
          <a:p>
            <a:r>
              <a:rPr lang="fi-FI" altLang="en-US"/>
              <a:t>Kuinka monella yleisössä on henkilökohtaisia kokemuksia testauksen automatisoinnista?</a:t>
            </a:r>
          </a:p>
          <a:p>
            <a:endParaRPr lang="fi-FI" altLang="en-US"/>
          </a:p>
          <a:p>
            <a:r>
              <a:rPr lang="fi-FI" altLang="en-US"/>
              <a:t>Kuinka moni uskoo että testaus automatisoituu tulevaisuudessa?</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8" name="Rectangle 4">
            <a:extLst>
              <a:ext uri="{FF2B5EF4-FFF2-40B4-BE49-F238E27FC236}">
                <a16:creationId xmlns:a16="http://schemas.microsoft.com/office/drawing/2014/main" id="{5DBDBBA0-0C6D-EB2A-1668-7B64887E0097}"/>
              </a:ext>
            </a:extLst>
          </p:cNvPr>
          <p:cNvSpPr>
            <a:spLocks noGrp="1" noChangeArrowheads="1"/>
          </p:cNvSpPr>
          <p:nvPr>
            <p:ph type="title"/>
          </p:nvPr>
        </p:nvSpPr>
        <p:spPr/>
        <p:txBody>
          <a:bodyPr/>
          <a:lstStyle/>
          <a:p>
            <a:r>
              <a:rPr lang="fi-FI" altLang="en-US"/>
              <a:t>Automatisoituuko testaus tulevaisuudessa?</a:t>
            </a:r>
          </a:p>
        </p:txBody>
      </p:sp>
      <p:sp>
        <p:nvSpPr>
          <p:cNvPr id="21509" name="Rectangle 5">
            <a:extLst>
              <a:ext uri="{FF2B5EF4-FFF2-40B4-BE49-F238E27FC236}">
                <a16:creationId xmlns:a16="http://schemas.microsoft.com/office/drawing/2014/main" id="{3BA5FE33-1595-4720-F0AA-34C03C3764FE}"/>
              </a:ext>
            </a:extLst>
          </p:cNvPr>
          <p:cNvSpPr>
            <a:spLocks noGrp="1" noChangeArrowheads="1"/>
          </p:cNvSpPr>
          <p:nvPr>
            <p:ph type="body" idx="1"/>
          </p:nvPr>
        </p:nvSpPr>
        <p:spPr/>
        <p:txBody>
          <a:bodyPr/>
          <a:lstStyle/>
          <a:p>
            <a:r>
              <a:rPr lang="fi-FI" altLang="en-US"/>
              <a:t>Automaatiolla on osansa testauksessa – erityisesti kun mielletään automaatio laajana käsitteenä</a:t>
            </a:r>
          </a:p>
          <a:p>
            <a:r>
              <a:rPr lang="fi-FI" altLang="en-US"/>
              <a:t>Vain jos se on hyödyllistä</a:t>
            </a:r>
          </a:p>
          <a:p>
            <a:pPr lvl="1"/>
            <a:r>
              <a:rPr lang="fi-FI" altLang="en-US"/>
              <a:t>Markkinointipuheenvuoroista todelliseen substanssiin</a:t>
            </a:r>
          </a:p>
          <a:p>
            <a:r>
              <a:rPr lang="fi-FI" altLang="en-US"/>
              <a:t>Automaatio on osa hyvää moniulotteista testausstrategiaa</a:t>
            </a:r>
          </a:p>
          <a:p>
            <a:r>
              <a:rPr lang="fi-FI" altLang="en-US"/>
              <a:t>Käsin testaaminen ja automatisoitu testaaminen ovat hyvin erilaisia prosesseja eivätkä kaksi tapaa suorittaa sama prosessi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31" name="Rectangle 15">
            <a:extLst>
              <a:ext uri="{FF2B5EF4-FFF2-40B4-BE49-F238E27FC236}">
                <a16:creationId xmlns:a16="http://schemas.microsoft.com/office/drawing/2014/main" id="{3A0FBA9C-3F72-CAB8-632C-7AEFA548AB2C}"/>
              </a:ext>
            </a:extLst>
          </p:cNvPr>
          <p:cNvSpPr>
            <a:spLocks noGrp="1" noChangeArrowheads="1"/>
          </p:cNvSpPr>
          <p:nvPr>
            <p:ph type="title"/>
          </p:nvPr>
        </p:nvSpPr>
        <p:spPr/>
        <p:txBody>
          <a:bodyPr/>
          <a:lstStyle/>
          <a:p>
            <a:r>
              <a:rPr lang="fi-FI" altLang="en-US"/>
              <a:t>Testausvälineiden käyttöpohjainen jaottelu</a:t>
            </a:r>
          </a:p>
        </p:txBody>
      </p:sp>
      <p:sp>
        <p:nvSpPr>
          <p:cNvPr id="34819" name="AutoShape 3">
            <a:extLst>
              <a:ext uri="{FF2B5EF4-FFF2-40B4-BE49-F238E27FC236}">
                <a16:creationId xmlns:a16="http://schemas.microsoft.com/office/drawing/2014/main" id="{BBBDF430-7254-5BD7-46B3-8F15DC384DF3}"/>
              </a:ext>
            </a:extLst>
          </p:cNvPr>
          <p:cNvSpPr>
            <a:spLocks noChangeArrowheads="1"/>
          </p:cNvSpPr>
          <p:nvPr/>
        </p:nvSpPr>
        <p:spPr bwMode="auto">
          <a:xfrm>
            <a:off x="4343400" y="2514600"/>
            <a:ext cx="1524000" cy="2667000"/>
          </a:xfrm>
          <a:prstGeom prst="roundRect">
            <a:avLst>
              <a:gd name="adj" fmla="val 16667"/>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b="1"/>
              <a:t>Testauksen </a:t>
            </a:r>
            <a:br>
              <a:rPr lang="fi-FI" altLang="en-US" b="1"/>
            </a:br>
            <a:r>
              <a:rPr lang="fi-FI" altLang="en-US" b="1"/>
              <a:t>tukemisen </a:t>
            </a:r>
            <a:br>
              <a:rPr lang="fi-FI" altLang="en-US" b="1"/>
            </a:br>
            <a:r>
              <a:rPr lang="fi-FI" altLang="en-US" b="1"/>
              <a:t>välineet</a:t>
            </a:r>
            <a:endParaRPr lang="en-GB" altLang="en-US" b="1"/>
          </a:p>
        </p:txBody>
      </p:sp>
      <p:sp>
        <p:nvSpPr>
          <p:cNvPr id="34820" name="AutoShape 4">
            <a:extLst>
              <a:ext uri="{FF2B5EF4-FFF2-40B4-BE49-F238E27FC236}">
                <a16:creationId xmlns:a16="http://schemas.microsoft.com/office/drawing/2014/main" id="{6217D6E2-0D5D-33AA-0B55-8B32D19AA413}"/>
              </a:ext>
            </a:extLst>
          </p:cNvPr>
          <p:cNvSpPr>
            <a:spLocks noChangeArrowheads="1"/>
          </p:cNvSpPr>
          <p:nvPr/>
        </p:nvSpPr>
        <p:spPr bwMode="auto">
          <a:xfrm>
            <a:off x="6172200" y="2514600"/>
            <a:ext cx="1524000" cy="26670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b="1" dirty="0"/>
              <a:t>Testi-</a:t>
            </a:r>
            <a:br>
              <a:rPr lang="fi-FI" altLang="en-US" b="1" dirty="0"/>
            </a:br>
            <a:r>
              <a:rPr lang="fi-FI" altLang="en-US" b="1" dirty="0"/>
              <a:t>automaatio-</a:t>
            </a:r>
            <a:br>
              <a:rPr lang="fi-FI" altLang="en-US" b="1" dirty="0"/>
            </a:br>
            <a:r>
              <a:rPr lang="fi-FI" altLang="en-US" b="1" dirty="0"/>
              <a:t>välineet</a:t>
            </a:r>
            <a:endParaRPr lang="en-GB" altLang="en-US" b="1" dirty="0"/>
          </a:p>
        </p:txBody>
      </p:sp>
      <p:grpSp>
        <p:nvGrpSpPr>
          <p:cNvPr id="34821" name="Group 5">
            <a:extLst>
              <a:ext uri="{FF2B5EF4-FFF2-40B4-BE49-F238E27FC236}">
                <a16:creationId xmlns:a16="http://schemas.microsoft.com/office/drawing/2014/main" id="{3CA8D39B-61EB-482B-7C93-5BD4AC4DF12D}"/>
              </a:ext>
            </a:extLst>
          </p:cNvPr>
          <p:cNvGrpSpPr>
            <a:grpSpLocks/>
          </p:cNvGrpSpPr>
          <p:nvPr/>
        </p:nvGrpSpPr>
        <p:grpSpPr bwMode="auto">
          <a:xfrm>
            <a:off x="1676400" y="1981200"/>
            <a:ext cx="2286000" cy="3733800"/>
            <a:chOff x="96" y="1248"/>
            <a:chExt cx="1440" cy="2352"/>
          </a:xfrm>
        </p:grpSpPr>
        <p:sp>
          <p:nvSpPr>
            <p:cNvPr id="34822" name="AutoShape 6">
              <a:extLst>
                <a:ext uri="{FF2B5EF4-FFF2-40B4-BE49-F238E27FC236}">
                  <a16:creationId xmlns:a16="http://schemas.microsoft.com/office/drawing/2014/main" id="{8E96450A-63B9-B800-FD67-735DBB4593A0}"/>
                </a:ext>
              </a:extLst>
            </p:cNvPr>
            <p:cNvSpPr>
              <a:spLocks noChangeArrowheads="1"/>
            </p:cNvSpPr>
            <p:nvPr/>
          </p:nvSpPr>
          <p:spPr bwMode="auto">
            <a:xfrm>
              <a:off x="96" y="1248"/>
              <a:ext cx="1440" cy="480"/>
            </a:xfrm>
            <a:prstGeom prst="roundRect">
              <a:avLst>
                <a:gd name="adj" fmla="val 16667"/>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sz="1600"/>
                <a:t>Testauksen </a:t>
              </a:r>
              <a:br>
                <a:rPr lang="fi-FI" altLang="en-US" sz="1600"/>
              </a:br>
              <a:r>
                <a:rPr lang="fi-FI" altLang="en-US" sz="1600"/>
                <a:t>suunnitteluun ja </a:t>
              </a:r>
              <a:br>
                <a:rPr lang="fi-FI" altLang="en-US" sz="1600"/>
              </a:br>
              <a:r>
                <a:rPr lang="fi-FI" altLang="en-US" sz="1600"/>
                <a:t>hallintaan liittyvät välineet</a:t>
              </a:r>
              <a:endParaRPr lang="en-GB" altLang="en-US" sz="1600"/>
            </a:p>
          </p:txBody>
        </p:sp>
        <p:sp>
          <p:nvSpPr>
            <p:cNvPr id="34823" name="AutoShape 7">
              <a:extLst>
                <a:ext uri="{FF2B5EF4-FFF2-40B4-BE49-F238E27FC236}">
                  <a16:creationId xmlns:a16="http://schemas.microsoft.com/office/drawing/2014/main" id="{20722100-1221-5974-1A1E-597F6AD8B44A}"/>
                </a:ext>
              </a:extLst>
            </p:cNvPr>
            <p:cNvSpPr>
              <a:spLocks noChangeArrowheads="1"/>
            </p:cNvSpPr>
            <p:nvPr/>
          </p:nvSpPr>
          <p:spPr bwMode="auto">
            <a:xfrm>
              <a:off x="96" y="1872"/>
              <a:ext cx="1440" cy="480"/>
            </a:xfrm>
            <a:prstGeom prst="roundRect">
              <a:avLst>
                <a:gd name="adj" fmla="val 16667"/>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sz="1600"/>
                <a:t>Testitapauksiin liittyvät </a:t>
              </a:r>
              <a:br>
                <a:rPr lang="fi-FI" altLang="en-US" sz="1600"/>
              </a:br>
              <a:r>
                <a:rPr lang="fi-FI" altLang="en-US" sz="1600"/>
                <a:t>välineet</a:t>
              </a:r>
              <a:endParaRPr lang="en-GB" altLang="en-US" sz="1600"/>
            </a:p>
          </p:txBody>
        </p:sp>
        <p:sp>
          <p:nvSpPr>
            <p:cNvPr id="34824" name="AutoShape 8">
              <a:extLst>
                <a:ext uri="{FF2B5EF4-FFF2-40B4-BE49-F238E27FC236}">
                  <a16:creationId xmlns:a16="http://schemas.microsoft.com/office/drawing/2014/main" id="{C9E9EF57-9FAC-1EC4-31A6-B1FF762B3285}"/>
                </a:ext>
              </a:extLst>
            </p:cNvPr>
            <p:cNvSpPr>
              <a:spLocks noChangeArrowheads="1"/>
            </p:cNvSpPr>
            <p:nvPr/>
          </p:nvSpPr>
          <p:spPr bwMode="auto">
            <a:xfrm>
              <a:off x="96" y="2496"/>
              <a:ext cx="1440" cy="480"/>
            </a:xfrm>
            <a:prstGeom prst="roundRect">
              <a:avLst>
                <a:gd name="adj" fmla="val 16667"/>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sz="1600"/>
                <a:t>Testiympäristöihin </a:t>
              </a:r>
              <a:br>
                <a:rPr lang="fi-FI" altLang="en-US" sz="1600"/>
              </a:br>
              <a:r>
                <a:rPr lang="fi-FI" altLang="en-US" sz="1600"/>
                <a:t>liittyvät välineet</a:t>
              </a:r>
              <a:endParaRPr lang="en-GB" altLang="en-US" sz="1600"/>
            </a:p>
          </p:txBody>
        </p:sp>
        <p:sp>
          <p:nvSpPr>
            <p:cNvPr id="34825" name="AutoShape 9">
              <a:extLst>
                <a:ext uri="{FF2B5EF4-FFF2-40B4-BE49-F238E27FC236}">
                  <a16:creationId xmlns:a16="http://schemas.microsoft.com/office/drawing/2014/main" id="{62B90788-30D3-B065-493C-60F4ED1517EF}"/>
                </a:ext>
              </a:extLst>
            </p:cNvPr>
            <p:cNvSpPr>
              <a:spLocks noChangeArrowheads="1"/>
            </p:cNvSpPr>
            <p:nvPr/>
          </p:nvSpPr>
          <p:spPr bwMode="auto">
            <a:xfrm>
              <a:off x="96" y="3120"/>
              <a:ext cx="1440" cy="480"/>
            </a:xfrm>
            <a:prstGeom prst="roundRect">
              <a:avLst>
                <a:gd name="adj" fmla="val 16667"/>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sz="1600"/>
                <a:t>Testien ajonaikaisen </a:t>
              </a:r>
            </a:p>
            <a:p>
              <a:pPr algn="ctr">
                <a:spcBef>
                  <a:spcPct val="0"/>
                </a:spcBef>
              </a:pPr>
              <a:r>
                <a:rPr lang="fi-FI" altLang="en-US" sz="1600"/>
                <a:t>seurannan ja hallinnan </a:t>
              </a:r>
            </a:p>
            <a:p>
              <a:pPr algn="ctr">
                <a:spcBef>
                  <a:spcPct val="0"/>
                </a:spcBef>
              </a:pPr>
              <a:r>
                <a:rPr lang="fi-FI" altLang="en-US" sz="1600"/>
                <a:t>välineet</a:t>
              </a:r>
              <a:endParaRPr lang="en-GB" altLang="en-US" sz="1600"/>
            </a:p>
          </p:txBody>
        </p:sp>
      </p:grpSp>
      <p:grpSp>
        <p:nvGrpSpPr>
          <p:cNvPr id="34826" name="Group 10">
            <a:extLst>
              <a:ext uri="{FF2B5EF4-FFF2-40B4-BE49-F238E27FC236}">
                <a16:creationId xmlns:a16="http://schemas.microsoft.com/office/drawing/2014/main" id="{59D635C8-2AFF-49AA-54EC-9620125F9557}"/>
              </a:ext>
            </a:extLst>
          </p:cNvPr>
          <p:cNvGrpSpPr>
            <a:grpSpLocks/>
          </p:cNvGrpSpPr>
          <p:nvPr/>
        </p:nvGrpSpPr>
        <p:grpSpPr bwMode="auto">
          <a:xfrm>
            <a:off x="8077200" y="1981200"/>
            <a:ext cx="2286000" cy="3733800"/>
            <a:chOff x="4128" y="1248"/>
            <a:chExt cx="1440" cy="2352"/>
          </a:xfrm>
        </p:grpSpPr>
        <p:sp>
          <p:nvSpPr>
            <p:cNvPr id="34827" name="AutoShape 11">
              <a:extLst>
                <a:ext uri="{FF2B5EF4-FFF2-40B4-BE49-F238E27FC236}">
                  <a16:creationId xmlns:a16="http://schemas.microsoft.com/office/drawing/2014/main" id="{2B82128E-39D2-B246-A158-62F38FEDE830}"/>
                </a:ext>
              </a:extLst>
            </p:cNvPr>
            <p:cNvSpPr>
              <a:spLocks noChangeArrowheads="1"/>
            </p:cNvSpPr>
            <p:nvPr/>
          </p:nvSpPr>
          <p:spPr bwMode="auto">
            <a:xfrm>
              <a:off x="4128" y="1248"/>
              <a:ext cx="1440" cy="48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1600"/>
                <a:t>Testattavien asioiden </a:t>
              </a:r>
              <a:br>
                <a:rPr lang="fi-FI" altLang="en-US" sz="1600"/>
              </a:br>
              <a:r>
                <a:rPr lang="fi-FI" altLang="en-US" sz="1600"/>
                <a:t>valinnan välineet</a:t>
              </a:r>
              <a:endParaRPr lang="en-GB" altLang="en-US" sz="1600"/>
            </a:p>
          </p:txBody>
        </p:sp>
        <p:sp>
          <p:nvSpPr>
            <p:cNvPr id="34828" name="AutoShape 12">
              <a:extLst>
                <a:ext uri="{FF2B5EF4-FFF2-40B4-BE49-F238E27FC236}">
                  <a16:creationId xmlns:a16="http://schemas.microsoft.com/office/drawing/2014/main" id="{6AFA9DDB-DB89-7EE2-D040-EB3B7098C10C}"/>
                </a:ext>
              </a:extLst>
            </p:cNvPr>
            <p:cNvSpPr>
              <a:spLocks noChangeArrowheads="1"/>
            </p:cNvSpPr>
            <p:nvPr/>
          </p:nvSpPr>
          <p:spPr bwMode="auto">
            <a:xfrm>
              <a:off x="4128" y="1872"/>
              <a:ext cx="1440" cy="48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1600"/>
                <a:t>Toiminnallisten testien </a:t>
              </a:r>
              <a:br>
                <a:rPr lang="fi-FI" altLang="en-US" sz="1600"/>
              </a:br>
              <a:r>
                <a:rPr lang="fi-FI" altLang="en-US" sz="1600"/>
                <a:t>ajamisen välineet</a:t>
              </a:r>
              <a:endParaRPr lang="en-GB" altLang="en-US" sz="1600"/>
            </a:p>
          </p:txBody>
        </p:sp>
        <p:sp>
          <p:nvSpPr>
            <p:cNvPr id="34829" name="AutoShape 13">
              <a:extLst>
                <a:ext uri="{FF2B5EF4-FFF2-40B4-BE49-F238E27FC236}">
                  <a16:creationId xmlns:a16="http://schemas.microsoft.com/office/drawing/2014/main" id="{DFE4211C-4588-6D6F-ACE5-F812E93A2625}"/>
                </a:ext>
              </a:extLst>
            </p:cNvPr>
            <p:cNvSpPr>
              <a:spLocks noChangeArrowheads="1"/>
            </p:cNvSpPr>
            <p:nvPr/>
          </p:nvSpPr>
          <p:spPr bwMode="auto">
            <a:xfrm>
              <a:off x="4128" y="2496"/>
              <a:ext cx="1440" cy="48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1600"/>
                <a:t>Testien tuloksen </a:t>
              </a:r>
              <a:br>
                <a:rPr lang="fi-FI" altLang="en-US" sz="1600"/>
              </a:br>
              <a:r>
                <a:rPr lang="fi-FI" altLang="en-US" sz="1600"/>
                <a:t>arvioinnin välineet</a:t>
              </a:r>
              <a:endParaRPr lang="en-GB" altLang="en-US" sz="1600"/>
            </a:p>
          </p:txBody>
        </p:sp>
        <p:sp>
          <p:nvSpPr>
            <p:cNvPr id="34830" name="AutoShape 14">
              <a:extLst>
                <a:ext uri="{FF2B5EF4-FFF2-40B4-BE49-F238E27FC236}">
                  <a16:creationId xmlns:a16="http://schemas.microsoft.com/office/drawing/2014/main" id="{DA980F96-7CAF-3942-FF4D-485AC3BE2F44}"/>
                </a:ext>
              </a:extLst>
            </p:cNvPr>
            <p:cNvSpPr>
              <a:spLocks noChangeArrowheads="1"/>
            </p:cNvSpPr>
            <p:nvPr/>
          </p:nvSpPr>
          <p:spPr bwMode="auto">
            <a:xfrm>
              <a:off x="4128" y="3120"/>
              <a:ext cx="1440" cy="48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1600"/>
                <a:t>Suorituskykytestien </a:t>
              </a:r>
            </a:p>
            <a:p>
              <a:pPr algn="ctr">
                <a:spcBef>
                  <a:spcPct val="0"/>
                </a:spcBef>
              </a:pPr>
              <a:r>
                <a:rPr lang="fi-FI" altLang="en-US" sz="1600"/>
                <a:t>ajamisen välineet</a:t>
              </a:r>
              <a:endParaRPr lang="en-GB" altLang="en-US" sz="1600"/>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57" name="Rectangle 17">
            <a:extLst>
              <a:ext uri="{FF2B5EF4-FFF2-40B4-BE49-F238E27FC236}">
                <a16:creationId xmlns:a16="http://schemas.microsoft.com/office/drawing/2014/main" id="{F910CE89-E99E-1323-0238-B84F2B164AB9}"/>
              </a:ext>
            </a:extLst>
          </p:cNvPr>
          <p:cNvSpPr>
            <a:spLocks noGrp="1" noChangeArrowheads="1"/>
          </p:cNvSpPr>
          <p:nvPr>
            <p:ph type="title"/>
          </p:nvPr>
        </p:nvSpPr>
        <p:spPr/>
        <p:txBody>
          <a:bodyPr/>
          <a:lstStyle/>
          <a:p>
            <a:r>
              <a:rPr lang="fi-FI" altLang="en-US"/>
              <a:t>Testauksen tukemisen välineet</a:t>
            </a:r>
          </a:p>
        </p:txBody>
      </p:sp>
      <p:sp>
        <p:nvSpPr>
          <p:cNvPr id="35843" name="Oval 3">
            <a:extLst>
              <a:ext uri="{FF2B5EF4-FFF2-40B4-BE49-F238E27FC236}">
                <a16:creationId xmlns:a16="http://schemas.microsoft.com/office/drawing/2014/main" id="{2862DDB2-C892-5C7D-E45D-6841B0A09117}"/>
              </a:ext>
            </a:extLst>
          </p:cNvPr>
          <p:cNvSpPr>
            <a:spLocks noChangeArrowheads="1"/>
          </p:cNvSpPr>
          <p:nvPr/>
        </p:nvSpPr>
        <p:spPr bwMode="auto">
          <a:xfrm>
            <a:off x="1990725" y="2132013"/>
            <a:ext cx="2305050" cy="2233612"/>
          </a:xfrm>
          <a:prstGeom prst="ellipse">
            <a:avLst/>
          </a:prstGeom>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a:spcBef>
                <a:spcPct val="0"/>
              </a:spcBef>
            </a:pPr>
            <a:r>
              <a:rPr lang="fi-FI" altLang="en-US" sz="2000" dirty="0">
                <a:solidFill>
                  <a:schemeClr val="tx1"/>
                </a:solidFill>
              </a:rPr>
              <a:t>Testauksen</a:t>
            </a:r>
          </a:p>
          <a:p>
            <a:pPr algn="ctr">
              <a:spcBef>
                <a:spcPct val="0"/>
              </a:spcBef>
            </a:pPr>
            <a:r>
              <a:rPr lang="fi-FI" altLang="en-US" sz="2000" dirty="0">
                <a:solidFill>
                  <a:schemeClr val="tx1"/>
                </a:solidFill>
              </a:rPr>
              <a:t>suunnittelu ja</a:t>
            </a:r>
          </a:p>
          <a:p>
            <a:pPr algn="ctr">
              <a:spcBef>
                <a:spcPct val="0"/>
              </a:spcBef>
            </a:pPr>
            <a:r>
              <a:rPr lang="fi-FI" altLang="en-US" sz="2000" dirty="0">
                <a:solidFill>
                  <a:schemeClr val="tx1"/>
                </a:solidFill>
              </a:rPr>
              <a:t>hallinta</a:t>
            </a:r>
            <a:endParaRPr lang="en-US" altLang="en-US" sz="2000" dirty="0">
              <a:solidFill>
                <a:schemeClr val="tx1"/>
              </a:solidFill>
            </a:endParaRPr>
          </a:p>
        </p:txBody>
      </p:sp>
      <p:sp>
        <p:nvSpPr>
          <p:cNvPr id="35844" name="Oval 4">
            <a:extLst>
              <a:ext uri="{FF2B5EF4-FFF2-40B4-BE49-F238E27FC236}">
                <a16:creationId xmlns:a16="http://schemas.microsoft.com/office/drawing/2014/main" id="{16393751-6D04-1D94-5AF2-C914D20C5829}"/>
              </a:ext>
            </a:extLst>
          </p:cNvPr>
          <p:cNvSpPr>
            <a:spLocks noChangeArrowheads="1"/>
          </p:cNvSpPr>
          <p:nvPr/>
        </p:nvSpPr>
        <p:spPr bwMode="auto">
          <a:xfrm>
            <a:off x="4008438" y="2133601"/>
            <a:ext cx="2305050" cy="2233613"/>
          </a:xfrm>
          <a:prstGeom prst="ellipse">
            <a:avLst/>
          </a:prstGeom>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2000">
                <a:solidFill>
                  <a:schemeClr val="tx1"/>
                </a:solidFill>
              </a:rPr>
              <a:t>Testitapausten</a:t>
            </a:r>
          </a:p>
          <a:p>
            <a:pPr algn="ctr">
              <a:spcBef>
                <a:spcPct val="0"/>
              </a:spcBef>
            </a:pPr>
            <a:r>
              <a:rPr lang="fi-FI" altLang="en-US" sz="2000">
                <a:solidFill>
                  <a:schemeClr val="tx1"/>
                </a:solidFill>
              </a:rPr>
              <a:t>hallinta</a:t>
            </a:r>
            <a:endParaRPr lang="en-US" altLang="en-US" sz="2000">
              <a:solidFill>
                <a:schemeClr val="tx1"/>
              </a:solidFill>
            </a:endParaRPr>
          </a:p>
        </p:txBody>
      </p:sp>
      <p:sp>
        <p:nvSpPr>
          <p:cNvPr id="35845" name="Oval 5">
            <a:extLst>
              <a:ext uri="{FF2B5EF4-FFF2-40B4-BE49-F238E27FC236}">
                <a16:creationId xmlns:a16="http://schemas.microsoft.com/office/drawing/2014/main" id="{26805F33-186C-99EC-AF63-8C973BB37F1E}"/>
              </a:ext>
            </a:extLst>
          </p:cNvPr>
          <p:cNvSpPr>
            <a:spLocks noChangeArrowheads="1"/>
          </p:cNvSpPr>
          <p:nvPr/>
        </p:nvSpPr>
        <p:spPr bwMode="auto">
          <a:xfrm>
            <a:off x="6024563" y="2133601"/>
            <a:ext cx="2305050" cy="2233613"/>
          </a:xfrm>
          <a:prstGeom prst="ellipse">
            <a:avLst/>
          </a:prstGeom>
          <a:solidFill>
            <a:schemeClr val="accent6"/>
          </a:solidFill>
          <a:ln/>
        </p:spPr>
        <p:style>
          <a:lnRef idx="2">
            <a:schemeClr val="accent3">
              <a:shade val="15000"/>
            </a:schemeClr>
          </a:lnRef>
          <a:fillRef idx="1">
            <a:schemeClr val="accent3"/>
          </a:fillRef>
          <a:effectRef idx="0">
            <a:schemeClr val="accent3"/>
          </a:effectRef>
          <a:fontRef idx="minor">
            <a:schemeClr val="lt1"/>
          </a:fontRef>
        </p:style>
        <p:txBody>
          <a:bodyPr wrap="none" anchor="ctr"/>
          <a:lstStyle/>
          <a:p>
            <a:pPr algn="ctr">
              <a:spcBef>
                <a:spcPct val="0"/>
              </a:spcBef>
            </a:pPr>
            <a:r>
              <a:rPr lang="fi-FI" altLang="en-US" sz="2000">
                <a:solidFill>
                  <a:schemeClr val="tx1"/>
                </a:solidFill>
              </a:rPr>
              <a:t>Testiympäristön</a:t>
            </a:r>
          </a:p>
          <a:p>
            <a:pPr algn="ctr">
              <a:spcBef>
                <a:spcPct val="0"/>
              </a:spcBef>
            </a:pPr>
            <a:r>
              <a:rPr lang="fi-FI" altLang="en-US" sz="2000">
                <a:solidFill>
                  <a:schemeClr val="tx1"/>
                </a:solidFill>
              </a:rPr>
              <a:t>hallinta</a:t>
            </a:r>
            <a:endParaRPr lang="en-US" altLang="en-US" sz="2000">
              <a:solidFill>
                <a:schemeClr val="tx1"/>
              </a:solidFill>
            </a:endParaRPr>
          </a:p>
        </p:txBody>
      </p:sp>
      <p:sp>
        <p:nvSpPr>
          <p:cNvPr id="35846" name="Oval 6">
            <a:extLst>
              <a:ext uri="{FF2B5EF4-FFF2-40B4-BE49-F238E27FC236}">
                <a16:creationId xmlns:a16="http://schemas.microsoft.com/office/drawing/2014/main" id="{480F1FE6-F9A6-9A33-DD0C-C1BFB57E3562}"/>
              </a:ext>
            </a:extLst>
          </p:cNvPr>
          <p:cNvSpPr>
            <a:spLocks noChangeArrowheads="1"/>
          </p:cNvSpPr>
          <p:nvPr/>
        </p:nvSpPr>
        <p:spPr bwMode="auto">
          <a:xfrm>
            <a:off x="8112125" y="2133601"/>
            <a:ext cx="2305050" cy="2233613"/>
          </a:xfrm>
          <a:prstGeom prst="ellipse">
            <a:avLst/>
          </a:prstGeom>
          <a:solidFill>
            <a:schemeClr val="accent5"/>
          </a:solidFill>
          <a:ln/>
        </p:spPr>
        <p:style>
          <a:lnRef idx="2">
            <a:schemeClr val="accent4">
              <a:shade val="15000"/>
            </a:schemeClr>
          </a:lnRef>
          <a:fillRef idx="1">
            <a:schemeClr val="accent4"/>
          </a:fillRef>
          <a:effectRef idx="0">
            <a:schemeClr val="accent4"/>
          </a:effectRef>
          <a:fontRef idx="minor">
            <a:schemeClr val="lt1"/>
          </a:fontRef>
        </p:style>
        <p:txBody>
          <a:bodyPr wrap="none" anchor="ctr"/>
          <a:lstStyle/>
          <a:p>
            <a:pPr algn="ctr">
              <a:spcBef>
                <a:spcPct val="0"/>
              </a:spcBef>
            </a:pPr>
            <a:r>
              <a:rPr lang="fi-FI" altLang="en-US" sz="2000">
                <a:solidFill>
                  <a:schemeClr val="tx1"/>
                </a:solidFill>
              </a:rPr>
              <a:t>Testisuorituksen</a:t>
            </a:r>
          </a:p>
          <a:p>
            <a:pPr algn="ctr">
              <a:spcBef>
                <a:spcPct val="0"/>
              </a:spcBef>
            </a:pPr>
            <a:r>
              <a:rPr lang="fi-FI" altLang="en-US" sz="2000">
                <a:solidFill>
                  <a:schemeClr val="tx1"/>
                </a:solidFill>
              </a:rPr>
              <a:t>hallinta</a:t>
            </a:r>
            <a:endParaRPr lang="en-US" altLang="en-US" sz="2000">
              <a:solidFill>
                <a:schemeClr val="tx1"/>
              </a:solidFill>
            </a:endParaRPr>
          </a:p>
        </p:txBody>
      </p:sp>
      <p:sp>
        <p:nvSpPr>
          <p:cNvPr id="35847" name="Text Box 7">
            <a:extLst>
              <a:ext uri="{FF2B5EF4-FFF2-40B4-BE49-F238E27FC236}">
                <a16:creationId xmlns:a16="http://schemas.microsoft.com/office/drawing/2014/main" id="{E90487B8-D9C8-54F0-C572-234272E5B275}"/>
              </a:ext>
            </a:extLst>
          </p:cNvPr>
          <p:cNvSpPr txBox="1">
            <a:spLocks noChangeArrowheads="1"/>
          </p:cNvSpPr>
          <p:nvPr/>
        </p:nvSpPr>
        <p:spPr bwMode="auto">
          <a:xfrm>
            <a:off x="2233047" y="4437063"/>
            <a:ext cx="1810880" cy="1077218"/>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Projektinhallinta</a:t>
            </a:r>
          </a:p>
          <a:p>
            <a:pPr algn="ctr">
              <a:spcBef>
                <a:spcPct val="0"/>
              </a:spcBef>
            </a:pPr>
            <a:r>
              <a:rPr lang="fi-FI" altLang="en-US" sz="1600"/>
              <a:t>Havaintojen hallinta</a:t>
            </a:r>
          </a:p>
          <a:p>
            <a:pPr algn="ctr">
              <a:spcBef>
                <a:spcPct val="0"/>
              </a:spcBef>
            </a:pPr>
            <a:r>
              <a:rPr lang="fi-FI" altLang="en-US" sz="1600"/>
              <a:t>Vaatimusmäärittely</a:t>
            </a:r>
          </a:p>
          <a:p>
            <a:pPr algn="ctr">
              <a:spcBef>
                <a:spcPct val="0"/>
              </a:spcBef>
            </a:pPr>
            <a:endParaRPr lang="en-US" altLang="en-US" sz="1600"/>
          </a:p>
        </p:txBody>
      </p:sp>
      <p:sp>
        <p:nvSpPr>
          <p:cNvPr id="35848" name="Text Box 8">
            <a:extLst>
              <a:ext uri="{FF2B5EF4-FFF2-40B4-BE49-F238E27FC236}">
                <a16:creationId xmlns:a16="http://schemas.microsoft.com/office/drawing/2014/main" id="{AA39DE30-0476-F1AA-6EB8-0A2F3B40DE02}"/>
              </a:ext>
            </a:extLst>
          </p:cNvPr>
          <p:cNvSpPr txBox="1">
            <a:spLocks noChangeArrowheads="1"/>
          </p:cNvSpPr>
          <p:nvPr/>
        </p:nvSpPr>
        <p:spPr bwMode="auto">
          <a:xfrm>
            <a:off x="3952871" y="5157789"/>
            <a:ext cx="2338397" cy="830997"/>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Testitapausten suunnittelu</a:t>
            </a:r>
          </a:p>
          <a:p>
            <a:pPr algn="ctr">
              <a:spcBef>
                <a:spcPct val="0"/>
              </a:spcBef>
            </a:pPr>
            <a:r>
              <a:rPr lang="fi-FI" altLang="en-US" sz="1600"/>
              <a:t>Suorituksen valinta</a:t>
            </a:r>
          </a:p>
          <a:p>
            <a:pPr algn="ctr">
              <a:spcBef>
                <a:spcPct val="0"/>
              </a:spcBef>
            </a:pPr>
            <a:r>
              <a:rPr lang="fi-FI" altLang="en-US" sz="1600"/>
              <a:t>Kattavuuden arviointi</a:t>
            </a:r>
            <a:endParaRPr lang="en-US" altLang="en-US" sz="1600"/>
          </a:p>
        </p:txBody>
      </p:sp>
      <p:sp>
        <p:nvSpPr>
          <p:cNvPr id="35849" name="Text Box 9">
            <a:extLst>
              <a:ext uri="{FF2B5EF4-FFF2-40B4-BE49-F238E27FC236}">
                <a16:creationId xmlns:a16="http://schemas.microsoft.com/office/drawing/2014/main" id="{D93B181F-9B34-2E88-B3ED-7E26AE7AC385}"/>
              </a:ext>
            </a:extLst>
          </p:cNvPr>
          <p:cNvSpPr txBox="1">
            <a:spLocks noChangeArrowheads="1"/>
          </p:cNvSpPr>
          <p:nvPr/>
        </p:nvSpPr>
        <p:spPr bwMode="auto">
          <a:xfrm>
            <a:off x="6263496" y="4437064"/>
            <a:ext cx="1770035" cy="830997"/>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Ympäristön alustus</a:t>
            </a:r>
          </a:p>
          <a:p>
            <a:pPr algn="ctr">
              <a:spcBef>
                <a:spcPct val="0"/>
              </a:spcBef>
            </a:pPr>
            <a:r>
              <a:rPr lang="fi-FI" altLang="en-US" sz="1600"/>
              <a:t>Aineiston luonti</a:t>
            </a:r>
          </a:p>
          <a:p>
            <a:pPr algn="ctr">
              <a:spcBef>
                <a:spcPct val="0"/>
              </a:spcBef>
            </a:pPr>
            <a:r>
              <a:rPr lang="fi-FI" altLang="en-US" sz="1600"/>
              <a:t>Koonnit</a:t>
            </a:r>
            <a:endParaRPr lang="en-US" altLang="en-US" sz="1600"/>
          </a:p>
        </p:txBody>
      </p:sp>
      <p:sp>
        <p:nvSpPr>
          <p:cNvPr id="35850" name="Text Box 10">
            <a:extLst>
              <a:ext uri="{FF2B5EF4-FFF2-40B4-BE49-F238E27FC236}">
                <a16:creationId xmlns:a16="http://schemas.microsoft.com/office/drawing/2014/main" id="{17E7787F-F74B-3259-B3A9-1F94CD65C040}"/>
              </a:ext>
            </a:extLst>
          </p:cNvPr>
          <p:cNvSpPr txBox="1">
            <a:spLocks noChangeArrowheads="1"/>
          </p:cNvSpPr>
          <p:nvPr/>
        </p:nvSpPr>
        <p:spPr bwMode="auto">
          <a:xfrm>
            <a:off x="7799350" y="5157789"/>
            <a:ext cx="2765501" cy="5847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Ajonaikaisen tilanteen seuranta</a:t>
            </a:r>
          </a:p>
          <a:p>
            <a:pPr algn="ctr">
              <a:spcBef>
                <a:spcPct val="0"/>
              </a:spcBef>
            </a:pPr>
            <a:r>
              <a:rPr lang="fi-FI" altLang="en-US" sz="1600"/>
              <a:t>Vian jäljitys</a:t>
            </a:r>
            <a:endParaRPr lang="en-US" altLang="en-US" sz="1600"/>
          </a:p>
        </p:txBody>
      </p:sp>
      <p:sp>
        <p:nvSpPr>
          <p:cNvPr id="35851" name="Line 11">
            <a:extLst>
              <a:ext uri="{FF2B5EF4-FFF2-40B4-BE49-F238E27FC236}">
                <a16:creationId xmlns:a16="http://schemas.microsoft.com/office/drawing/2014/main" id="{578A2496-DDCB-870F-2336-6D6D30460A56}"/>
              </a:ext>
            </a:extLst>
          </p:cNvPr>
          <p:cNvSpPr>
            <a:spLocks noChangeShapeType="1"/>
          </p:cNvSpPr>
          <p:nvPr/>
        </p:nvSpPr>
        <p:spPr bwMode="auto">
          <a:xfrm>
            <a:off x="3143250" y="3933826"/>
            <a:ext cx="0" cy="57467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5852" name="Line 12">
            <a:extLst>
              <a:ext uri="{FF2B5EF4-FFF2-40B4-BE49-F238E27FC236}">
                <a16:creationId xmlns:a16="http://schemas.microsoft.com/office/drawing/2014/main" id="{F9C53062-C459-2D5F-F198-4617F406B893}"/>
              </a:ext>
            </a:extLst>
          </p:cNvPr>
          <p:cNvSpPr>
            <a:spLocks noChangeShapeType="1"/>
          </p:cNvSpPr>
          <p:nvPr/>
        </p:nvSpPr>
        <p:spPr bwMode="auto">
          <a:xfrm>
            <a:off x="7175500" y="3933826"/>
            <a:ext cx="0" cy="57467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5853" name="Line 13">
            <a:extLst>
              <a:ext uri="{FF2B5EF4-FFF2-40B4-BE49-F238E27FC236}">
                <a16:creationId xmlns:a16="http://schemas.microsoft.com/office/drawing/2014/main" id="{2242927A-1133-76D7-3A8C-A669093E6EDC}"/>
              </a:ext>
            </a:extLst>
          </p:cNvPr>
          <p:cNvSpPr>
            <a:spLocks noChangeShapeType="1"/>
          </p:cNvSpPr>
          <p:nvPr/>
        </p:nvSpPr>
        <p:spPr bwMode="auto">
          <a:xfrm>
            <a:off x="5232400" y="3860801"/>
            <a:ext cx="0" cy="136842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5854" name="Line 14">
            <a:extLst>
              <a:ext uri="{FF2B5EF4-FFF2-40B4-BE49-F238E27FC236}">
                <a16:creationId xmlns:a16="http://schemas.microsoft.com/office/drawing/2014/main" id="{5B63B884-B46E-12E1-DF60-78FD49774BBC}"/>
              </a:ext>
            </a:extLst>
          </p:cNvPr>
          <p:cNvSpPr>
            <a:spLocks noChangeShapeType="1"/>
          </p:cNvSpPr>
          <p:nvPr/>
        </p:nvSpPr>
        <p:spPr bwMode="auto">
          <a:xfrm>
            <a:off x="9264650" y="3860801"/>
            <a:ext cx="0" cy="136842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5855" name="AutoShape 15">
            <a:extLst>
              <a:ext uri="{FF2B5EF4-FFF2-40B4-BE49-F238E27FC236}">
                <a16:creationId xmlns:a16="http://schemas.microsoft.com/office/drawing/2014/main" id="{F8D62D0C-F57E-ECCC-4B3A-91B5202F57AD}"/>
              </a:ext>
            </a:extLst>
          </p:cNvPr>
          <p:cNvSpPr>
            <a:spLocks noChangeArrowheads="1"/>
          </p:cNvSpPr>
          <p:nvPr/>
        </p:nvSpPr>
        <p:spPr bwMode="auto">
          <a:xfrm>
            <a:off x="2063750" y="1700214"/>
            <a:ext cx="8064500" cy="433387"/>
          </a:xfrm>
          <a:prstGeom prst="leftRightArrow">
            <a:avLst>
              <a:gd name="adj1" fmla="val 50000"/>
              <a:gd name="adj2" fmla="val 372162"/>
            </a:avLst>
          </a:prstGeom>
          <a:solidFill>
            <a:srgbClr val="C0C0C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Bef>
                <a:spcPct val="0"/>
              </a:spcBef>
            </a:pPr>
            <a:r>
              <a:rPr lang="fi-FI" altLang="en-US" sz="1200"/>
              <a:t>RAPORTOINTIVÄLINEET, KATSELMOINTIVÄLINEET, VERSIONHALLINTAVÄLINEET</a:t>
            </a:r>
            <a:endParaRPr lang="en-US" altLang="en-US" sz="1200"/>
          </a:p>
        </p:txBody>
      </p:sp>
      <p:sp>
        <p:nvSpPr>
          <p:cNvPr id="35856" name="AutoShape 16">
            <a:extLst>
              <a:ext uri="{FF2B5EF4-FFF2-40B4-BE49-F238E27FC236}">
                <a16:creationId xmlns:a16="http://schemas.microsoft.com/office/drawing/2014/main" id="{CEB62D17-F52E-9A69-341F-34B0BCBA2718}"/>
              </a:ext>
            </a:extLst>
          </p:cNvPr>
          <p:cNvSpPr>
            <a:spLocks noChangeArrowheads="1"/>
          </p:cNvSpPr>
          <p:nvPr/>
        </p:nvSpPr>
        <p:spPr bwMode="auto">
          <a:xfrm>
            <a:off x="2063750" y="5948364"/>
            <a:ext cx="8064500" cy="433387"/>
          </a:xfrm>
          <a:prstGeom prst="leftRightArrow">
            <a:avLst>
              <a:gd name="adj1" fmla="val 50000"/>
              <a:gd name="adj2" fmla="val 372162"/>
            </a:avLst>
          </a:prstGeom>
          <a:solidFill>
            <a:srgbClr val="C0C0C0"/>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spcBef>
                <a:spcPct val="0"/>
              </a:spcBef>
            </a:pPr>
            <a:r>
              <a:rPr lang="fi-FI" altLang="en-US" sz="1200"/>
              <a:t>KOODIN LAADUN ARVIOINTI, AJOYMPÄRISTÖN TUKI, TESTIEN AJOMOOTTORIT </a:t>
            </a:r>
            <a:endParaRPr lang="en-US" altLang="en-US" sz="12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79" name="Rectangle 15">
            <a:extLst>
              <a:ext uri="{FF2B5EF4-FFF2-40B4-BE49-F238E27FC236}">
                <a16:creationId xmlns:a16="http://schemas.microsoft.com/office/drawing/2014/main" id="{0654E3D0-8590-18D1-0F19-2604F96F9195}"/>
              </a:ext>
            </a:extLst>
          </p:cNvPr>
          <p:cNvSpPr>
            <a:spLocks noGrp="1" noChangeArrowheads="1"/>
          </p:cNvSpPr>
          <p:nvPr>
            <p:ph type="title"/>
          </p:nvPr>
        </p:nvSpPr>
        <p:spPr/>
        <p:txBody>
          <a:bodyPr/>
          <a:lstStyle/>
          <a:p>
            <a:r>
              <a:rPr lang="fi-FI" altLang="en-US"/>
              <a:t>Testiautomaatiovälineet</a:t>
            </a:r>
          </a:p>
        </p:txBody>
      </p:sp>
      <p:sp>
        <p:nvSpPr>
          <p:cNvPr id="36867" name="Oval 3">
            <a:extLst>
              <a:ext uri="{FF2B5EF4-FFF2-40B4-BE49-F238E27FC236}">
                <a16:creationId xmlns:a16="http://schemas.microsoft.com/office/drawing/2014/main" id="{897077C3-BF61-CCFB-6C80-B8DAB85338BD}"/>
              </a:ext>
            </a:extLst>
          </p:cNvPr>
          <p:cNvSpPr>
            <a:spLocks noChangeArrowheads="1"/>
          </p:cNvSpPr>
          <p:nvPr/>
        </p:nvSpPr>
        <p:spPr bwMode="auto">
          <a:xfrm>
            <a:off x="1990725" y="2132013"/>
            <a:ext cx="2305050" cy="2233612"/>
          </a:xfrm>
          <a:prstGeom prst="ellipse">
            <a:avLst/>
          </a:prstGeom>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spcBef>
                <a:spcPct val="0"/>
              </a:spcBef>
            </a:pPr>
            <a:r>
              <a:rPr lang="fi-FI" altLang="en-US" sz="2000" dirty="0">
                <a:solidFill>
                  <a:schemeClr val="tx1"/>
                </a:solidFill>
              </a:rPr>
              <a:t>Testattavien </a:t>
            </a:r>
          </a:p>
          <a:p>
            <a:pPr algn="ctr">
              <a:spcBef>
                <a:spcPct val="0"/>
              </a:spcBef>
            </a:pPr>
            <a:r>
              <a:rPr lang="fi-FI" altLang="en-US" sz="2000" dirty="0">
                <a:solidFill>
                  <a:schemeClr val="tx1"/>
                </a:solidFill>
              </a:rPr>
              <a:t>asioiden </a:t>
            </a:r>
          </a:p>
          <a:p>
            <a:pPr algn="ctr">
              <a:spcBef>
                <a:spcPct val="0"/>
              </a:spcBef>
            </a:pPr>
            <a:r>
              <a:rPr lang="fi-FI" altLang="en-US" sz="2000" dirty="0">
                <a:solidFill>
                  <a:schemeClr val="tx1"/>
                </a:solidFill>
              </a:rPr>
              <a:t>valinta</a:t>
            </a:r>
            <a:endParaRPr lang="en-US" altLang="en-US" sz="2000" dirty="0">
              <a:solidFill>
                <a:schemeClr val="tx1"/>
              </a:solidFill>
            </a:endParaRPr>
          </a:p>
        </p:txBody>
      </p:sp>
      <p:sp>
        <p:nvSpPr>
          <p:cNvPr id="36868" name="Oval 4">
            <a:extLst>
              <a:ext uri="{FF2B5EF4-FFF2-40B4-BE49-F238E27FC236}">
                <a16:creationId xmlns:a16="http://schemas.microsoft.com/office/drawing/2014/main" id="{172EF16D-D264-661D-FA69-D91C689FA4BC}"/>
              </a:ext>
            </a:extLst>
          </p:cNvPr>
          <p:cNvSpPr>
            <a:spLocks noChangeArrowheads="1"/>
          </p:cNvSpPr>
          <p:nvPr/>
        </p:nvSpPr>
        <p:spPr bwMode="auto">
          <a:xfrm>
            <a:off x="4008438" y="2133601"/>
            <a:ext cx="2305050" cy="2233613"/>
          </a:xfrm>
          <a:prstGeom prst="ellipse">
            <a:avLst/>
          </a:prstGeom>
          <a:ln/>
        </p:spPr>
        <p:style>
          <a:lnRef idx="2">
            <a:schemeClr val="accent5">
              <a:shade val="15000"/>
            </a:schemeClr>
          </a:lnRef>
          <a:fillRef idx="1">
            <a:schemeClr val="accent5"/>
          </a:fillRef>
          <a:effectRef idx="0">
            <a:schemeClr val="accent5"/>
          </a:effectRef>
          <a:fontRef idx="minor">
            <a:schemeClr val="lt1"/>
          </a:fontRef>
        </p:style>
        <p:txBody>
          <a:bodyPr wrap="none" anchor="ctr"/>
          <a:lstStyle/>
          <a:p>
            <a:pPr algn="ctr">
              <a:spcBef>
                <a:spcPct val="0"/>
              </a:spcBef>
            </a:pPr>
            <a:r>
              <a:rPr lang="fi-FI" altLang="en-US" sz="2000">
                <a:solidFill>
                  <a:schemeClr val="tx1"/>
                </a:solidFill>
              </a:rPr>
              <a:t>Toiminnallinen</a:t>
            </a:r>
          </a:p>
          <a:p>
            <a:pPr algn="ctr">
              <a:spcBef>
                <a:spcPct val="0"/>
              </a:spcBef>
            </a:pPr>
            <a:r>
              <a:rPr lang="fi-FI" altLang="en-US" sz="2000">
                <a:solidFill>
                  <a:schemeClr val="tx1"/>
                </a:solidFill>
              </a:rPr>
              <a:t>testaus</a:t>
            </a:r>
            <a:endParaRPr lang="en-US" altLang="en-US" sz="2000">
              <a:solidFill>
                <a:schemeClr val="tx1"/>
              </a:solidFill>
            </a:endParaRPr>
          </a:p>
        </p:txBody>
      </p:sp>
      <p:sp>
        <p:nvSpPr>
          <p:cNvPr id="36869" name="Oval 5">
            <a:extLst>
              <a:ext uri="{FF2B5EF4-FFF2-40B4-BE49-F238E27FC236}">
                <a16:creationId xmlns:a16="http://schemas.microsoft.com/office/drawing/2014/main" id="{D9B32C86-51E8-30BD-95DC-1EAD19923A3A}"/>
              </a:ext>
            </a:extLst>
          </p:cNvPr>
          <p:cNvSpPr>
            <a:spLocks noChangeArrowheads="1"/>
          </p:cNvSpPr>
          <p:nvPr/>
        </p:nvSpPr>
        <p:spPr bwMode="auto">
          <a:xfrm>
            <a:off x="6024563" y="2133601"/>
            <a:ext cx="2305050" cy="2233613"/>
          </a:xfrm>
          <a:prstGeom prst="ellipse">
            <a:avLst/>
          </a:prstGeom>
          <a:solidFill>
            <a:schemeClr val="accent1"/>
          </a:solidFill>
          <a:ln>
            <a:noFill/>
          </a:ln>
          <a:effectLst/>
        </p:spPr>
        <p:txBody>
          <a:bodyPr wrap="none" anchor="ctr"/>
          <a:lstStyle/>
          <a:p>
            <a:pPr algn="ctr">
              <a:spcBef>
                <a:spcPct val="0"/>
              </a:spcBef>
            </a:pPr>
            <a:r>
              <a:rPr lang="fi-FI" altLang="en-US" sz="2000"/>
              <a:t>Tulosten </a:t>
            </a:r>
          </a:p>
          <a:p>
            <a:pPr algn="ctr">
              <a:spcBef>
                <a:spcPct val="0"/>
              </a:spcBef>
            </a:pPr>
            <a:r>
              <a:rPr lang="fi-FI" altLang="en-US" sz="2000"/>
              <a:t>arviointi</a:t>
            </a:r>
            <a:endParaRPr lang="en-US" altLang="en-US" sz="2000"/>
          </a:p>
        </p:txBody>
      </p:sp>
      <p:sp>
        <p:nvSpPr>
          <p:cNvPr id="36870" name="Oval 6">
            <a:extLst>
              <a:ext uri="{FF2B5EF4-FFF2-40B4-BE49-F238E27FC236}">
                <a16:creationId xmlns:a16="http://schemas.microsoft.com/office/drawing/2014/main" id="{F20DECBA-998B-C713-B2C9-AF7A0219422C}"/>
              </a:ext>
            </a:extLst>
          </p:cNvPr>
          <p:cNvSpPr>
            <a:spLocks noChangeArrowheads="1"/>
          </p:cNvSpPr>
          <p:nvPr/>
        </p:nvSpPr>
        <p:spPr bwMode="auto">
          <a:xfrm>
            <a:off x="8112125" y="2133601"/>
            <a:ext cx="2305050" cy="2233613"/>
          </a:xfrm>
          <a:prstGeom prst="ellipse">
            <a:avLst/>
          </a:prstGeom>
          <a:solidFill>
            <a:schemeClr val="accent6"/>
          </a:solidFill>
          <a:ln>
            <a:noFill/>
          </a:ln>
          <a:effectLst/>
        </p:spPr>
        <p:txBody>
          <a:bodyPr wrap="none" anchor="ctr"/>
          <a:lstStyle/>
          <a:p>
            <a:pPr algn="ctr">
              <a:spcBef>
                <a:spcPct val="0"/>
              </a:spcBef>
            </a:pPr>
            <a:r>
              <a:rPr lang="fi-FI" altLang="en-US" sz="2000"/>
              <a:t>Suorituskyky-</a:t>
            </a:r>
          </a:p>
          <a:p>
            <a:pPr algn="ctr">
              <a:spcBef>
                <a:spcPct val="0"/>
              </a:spcBef>
            </a:pPr>
            <a:r>
              <a:rPr lang="fi-FI" altLang="en-US" sz="2000"/>
              <a:t>testaus</a:t>
            </a:r>
            <a:endParaRPr lang="en-US" altLang="en-US" sz="2000"/>
          </a:p>
        </p:txBody>
      </p:sp>
      <p:sp>
        <p:nvSpPr>
          <p:cNvPr id="36871" name="Text Box 7">
            <a:extLst>
              <a:ext uri="{FF2B5EF4-FFF2-40B4-BE49-F238E27FC236}">
                <a16:creationId xmlns:a16="http://schemas.microsoft.com/office/drawing/2014/main" id="{5C955F1A-9D4B-BA93-2AD1-E7B7AD09D3DD}"/>
              </a:ext>
            </a:extLst>
          </p:cNvPr>
          <p:cNvSpPr txBox="1">
            <a:spLocks noChangeArrowheads="1"/>
          </p:cNvSpPr>
          <p:nvPr/>
        </p:nvSpPr>
        <p:spPr bwMode="auto">
          <a:xfrm>
            <a:off x="2181754" y="4437064"/>
            <a:ext cx="1932516" cy="5847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dirty="0"/>
              <a:t>Testitapausgenerointi</a:t>
            </a:r>
          </a:p>
          <a:p>
            <a:pPr algn="ctr">
              <a:spcBef>
                <a:spcPct val="0"/>
              </a:spcBef>
            </a:pPr>
            <a:r>
              <a:rPr lang="fi-FI" altLang="en-US" sz="1600" dirty="0"/>
              <a:t>Syötteiden valinta</a:t>
            </a:r>
            <a:endParaRPr lang="en-US" altLang="en-US" sz="1600" dirty="0"/>
          </a:p>
        </p:txBody>
      </p:sp>
      <p:sp>
        <p:nvSpPr>
          <p:cNvPr id="36872" name="Text Box 8">
            <a:extLst>
              <a:ext uri="{FF2B5EF4-FFF2-40B4-BE49-F238E27FC236}">
                <a16:creationId xmlns:a16="http://schemas.microsoft.com/office/drawing/2014/main" id="{CE0B72B9-64C7-50AD-5793-DC100D2B019A}"/>
              </a:ext>
            </a:extLst>
          </p:cNvPr>
          <p:cNvSpPr txBox="1">
            <a:spLocks noChangeArrowheads="1"/>
          </p:cNvSpPr>
          <p:nvPr/>
        </p:nvSpPr>
        <p:spPr bwMode="auto">
          <a:xfrm>
            <a:off x="4124772" y="5157789"/>
            <a:ext cx="2008883" cy="830997"/>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Skriptauskehikot</a:t>
            </a:r>
          </a:p>
          <a:p>
            <a:pPr algn="ctr">
              <a:spcBef>
                <a:spcPct val="0"/>
              </a:spcBef>
            </a:pPr>
            <a:r>
              <a:rPr lang="fi-FI" altLang="en-US" sz="1600"/>
              <a:t>Nauhoittavat työkalut</a:t>
            </a:r>
          </a:p>
          <a:p>
            <a:pPr algn="ctr">
              <a:spcBef>
                <a:spcPct val="0"/>
              </a:spcBef>
            </a:pPr>
            <a:r>
              <a:rPr lang="fi-FI" altLang="en-US" sz="1600"/>
              <a:t>Mallipohjainen testaus</a:t>
            </a:r>
            <a:endParaRPr lang="en-US" altLang="en-US" sz="1600"/>
          </a:p>
        </p:txBody>
      </p:sp>
      <p:sp>
        <p:nvSpPr>
          <p:cNvPr id="36873" name="Text Box 9">
            <a:extLst>
              <a:ext uri="{FF2B5EF4-FFF2-40B4-BE49-F238E27FC236}">
                <a16:creationId xmlns:a16="http://schemas.microsoft.com/office/drawing/2014/main" id="{2230CB96-31F0-1B54-10CA-1ED9E3CCD3E8}"/>
              </a:ext>
            </a:extLst>
          </p:cNvPr>
          <p:cNvSpPr txBox="1">
            <a:spLocks noChangeArrowheads="1"/>
          </p:cNvSpPr>
          <p:nvPr/>
        </p:nvSpPr>
        <p:spPr bwMode="auto">
          <a:xfrm>
            <a:off x="6426338" y="4437064"/>
            <a:ext cx="1455462" cy="5847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dirty="0"/>
              <a:t>Vertailuvälineet</a:t>
            </a:r>
          </a:p>
          <a:p>
            <a:pPr algn="ctr">
              <a:spcBef>
                <a:spcPct val="0"/>
              </a:spcBef>
            </a:pPr>
            <a:r>
              <a:rPr lang="fi-FI" altLang="en-US" sz="1600" dirty="0"/>
              <a:t>Testioraakkelit</a:t>
            </a:r>
            <a:endParaRPr lang="en-US" altLang="en-US" sz="1600" dirty="0"/>
          </a:p>
        </p:txBody>
      </p:sp>
      <p:sp>
        <p:nvSpPr>
          <p:cNvPr id="36874" name="Text Box 10">
            <a:extLst>
              <a:ext uri="{FF2B5EF4-FFF2-40B4-BE49-F238E27FC236}">
                <a16:creationId xmlns:a16="http://schemas.microsoft.com/office/drawing/2014/main" id="{15BC633A-DF4F-4451-BC1D-AE9D2360415C}"/>
              </a:ext>
            </a:extLst>
          </p:cNvPr>
          <p:cNvSpPr txBox="1">
            <a:spLocks noChangeArrowheads="1"/>
          </p:cNvSpPr>
          <p:nvPr/>
        </p:nvSpPr>
        <p:spPr bwMode="auto">
          <a:xfrm>
            <a:off x="8110239" y="5157789"/>
            <a:ext cx="2162772" cy="5847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a:spcBef>
                <a:spcPct val="0"/>
              </a:spcBef>
            </a:pPr>
            <a:r>
              <a:rPr lang="fi-FI" altLang="en-US" sz="1600"/>
              <a:t>Kuorman simulointi</a:t>
            </a:r>
          </a:p>
          <a:p>
            <a:pPr algn="ctr">
              <a:spcBef>
                <a:spcPct val="0"/>
              </a:spcBef>
            </a:pPr>
            <a:r>
              <a:rPr lang="fi-FI" altLang="en-US" sz="1600"/>
              <a:t>Yhtäaikaisuuden hallinta</a:t>
            </a:r>
            <a:endParaRPr lang="en-US" altLang="en-US" sz="1600"/>
          </a:p>
        </p:txBody>
      </p:sp>
      <p:sp>
        <p:nvSpPr>
          <p:cNvPr id="36875" name="Line 11">
            <a:extLst>
              <a:ext uri="{FF2B5EF4-FFF2-40B4-BE49-F238E27FC236}">
                <a16:creationId xmlns:a16="http://schemas.microsoft.com/office/drawing/2014/main" id="{9349631B-9A18-9A46-8C09-54B536E1F0C3}"/>
              </a:ext>
            </a:extLst>
          </p:cNvPr>
          <p:cNvSpPr>
            <a:spLocks noChangeShapeType="1"/>
          </p:cNvSpPr>
          <p:nvPr/>
        </p:nvSpPr>
        <p:spPr bwMode="auto">
          <a:xfrm>
            <a:off x="3143250" y="3933826"/>
            <a:ext cx="0" cy="57467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6876" name="Line 12">
            <a:extLst>
              <a:ext uri="{FF2B5EF4-FFF2-40B4-BE49-F238E27FC236}">
                <a16:creationId xmlns:a16="http://schemas.microsoft.com/office/drawing/2014/main" id="{675D867C-812F-AC89-6358-5AE41BB7B4B4}"/>
              </a:ext>
            </a:extLst>
          </p:cNvPr>
          <p:cNvSpPr>
            <a:spLocks noChangeShapeType="1"/>
          </p:cNvSpPr>
          <p:nvPr/>
        </p:nvSpPr>
        <p:spPr bwMode="auto">
          <a:xfrm>
            <a:off x="7175500" y="3933826"/>
            <a:ext cx="0" cy="57467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6877" name="Line 13">
            <a:extLst>
              <a:ext uri="{FF2B5EF4-FFF2-40B4-BE49-F238E27FC236}">
                <a16:creationId xmlns:a16="http://schemas.microsoft.com/office/drawing/2014/main" id="{879F978D-009E-E96F-A07A-662CC76DDFA4}"/>
              </a:ext>
            </a:extLst>
          </p:cNvPr>
          <p:cNvSpPr>
            <a:spLocks noChangeShapeType="1"/>
          </p:cNvSpPr>
          <p:nvPr/>
        </p:nvSpPr>
        <p:spPr bwMode="auto">
          <a:xfrm>
            <a:off x="5232400" y="3860801"/>
            <a:ext cx="0" cy="136842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
        <p:nvSpPr>
          <p:cNvPr id="36878" name="Line 14">
            <a:extLst>
              <a:ext uri="{FF2B5EF4-FFF2-40B4-BE49-F238E27FC236}">
                <a16:creationId xmlns:a16="http://schemas.microsoft.com/office/drawing/2014/main" id="{9EF1930B-04C0-5566-1458-A8CBC6ECAA55}"/>
              </a:ext>
            </a:extLst>
          </p:cNvPr>
          <p:cNvSpPr>
            <a:spLocks noChangeShapeType="1"/>
          </p:cNvSpPr>
          <p:nvPr/>
        </p:nvSpPr>
        <p:spPr bwMode="auto">
          <a:xfrm>
            <a:off x="9264650" y="3860801"/>
            <a:ext cx="0" cy="1368425"/>
          </a:xfrm>
          <a:prstGeom prst="line">
            <a:avLst/>
          </a:prstGeom>
          <a:ln>
            <a:headEnd/>
            <a:tailEnd type="triangle" w="med" len="med"/>
          </a:ln>
        </p:spPr>
        <p:style>
          <a:lnRef idx="3">
            <a:schemeClr val="accent3"/>
          </a:lnRef>
          <a:fillRef idx="0">
            <a:schemeClr val="accent3"/>
          </a:fillRef>
          <a:effectRef idx="2">
            <a:schemeClr val="accent3"/>
          </a:effectRef>
          <a:fontRef idx="minor">
            <a:schemeClr val="tx1"/>
          </a:fontRef>
        </p:style>
        <p:txBody>
          <a:bodyPr anchor="ctr"/>
          <a:lstStyle/>
          <a:p>
            <a:endParaRPr 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AutoShape 5">
            <a:extLst>
              <a:ext uri="{FF2B5EF4-FFF2-40B4-BE49-F238E27FC236}">
                <a16:creationId xmlns:a16="http://schemas.microsoft.com/office/drawing/2014/main" id="{0A6810F8-07C3-582E-7518-C2A2953DC616}"/>
              </a:ext>
            </a:extLst>
          </p:cNvPr>
          <p:cNvSpPr>
            <a:spLocks noChangeArrowheads="1"/>
          </p:cNvSpPr>
          <p:nvPr/>
        </p:nvSpPr>
        <p:spPr bwMode="black">
          <a:xfrm>
            <a:off x="2992438" y="1828800"/>
            <a:ext cx="3103562" cy="4343400"/>
          </a:xfrm>
          <a:prstGeom prst="roundRect">
            <a:avLst>
              <a:gd name="adj" fmla="val 16667"/>
            </a:avLst>
          </a:prstGeom>
          <a:ln>
            <a:headEnd/>
            <a:tailEnd/>
          </a:ln>
        </p:spPr>
        <p:style>
          <a:lnRef idx="2">
            <a:schemeClr val="accent5">
              <a:shade val="15000"/>
            </a:schemeClr>
          </a:lnRef>
          <a:fillRef idx="1">
            <a:schemeClr val="accent5"/>
          </a:fillRef>
          <a:effectRef idx="0">
            <a:schemeClr val="accent5"/>
          </a:effectRef>
          <a:fontRef idx="minor">
            <a:schemeClr val="lt1"/>
          </a:fontRef>
        </p:style>
        <p:txBody>
          <a:bodyPr lIns="0" tIns="0" rIns="90000" bIns="46800"/>
          <a:lstStyle/>
          <a:p>
            <a:r>
              <a:rPr lang="fi-FI" altLang="en-US" sz="3200" b="1"/>
              <a:t>Tavoiteltavat </a:t>
            </a:r>
            <a:br>
              <a:rPr lang="fi-FI" altLang="en-US" sz="3200" b="1"/>
            </a:br>
            <a:r>
              <a:rPr lang="fi-FI" altLang="en-US" sz="3200" b="1"/>
              <a:t>hyödyt</a:t>
            </a:r>
            <a:endParaRPr lang="en-GB" altLang="en-US" sz="3200" b="1"/>
          </a:p>
        </p:txBody>
      </p:sp>
      <p:sp>
        <p:nvSpPr>
          <p:cNvPr id="55302" name="AutoShape 6">
            <a:extLst>
              <a:ext uri="{FF2B5EF4-FFF2-40B4-BE49-F238E27FC236}">
                <a16:creationId xmlns:a16="http://schemas.microsoft.com/office/drawing/2014/main" id="{0DAF81B2-FBF0-07CE-ED16-E7E63F4100E5}"/>
              </a:ext>
            </a:extLst>
          </p:cNvPr>
          <p:cNvSpPr>
            <a:spLocks noChangeArrowheads="1"/>
          </p:cNvSpPr>
          <p:nvPr/>
        </p:nvSpPr>
        <p:spPr bwMode="black">
          <a:xfrm>
            <a:off x="6096001" y="1828800"/>
            <a:ext cx="3033713" cy="4343400"/>
          </a:xfrm>
          <a:prstGeom prst="roundRect">
            <a:avLst>
              <a:gd name="adj" fmla="val 16667"/>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lIns="0" tIns="0" rIns="90000" bIns="46800"/>
          <a:lstStyle/>
          <a:p>
            <a:pPr algn="r"/>
            <a:r>
              <a:rPr lang="fi-FI" altLang="en-US" sz="3200" b="1"/>
              <a:t>Valmiudet</a:t>
            </a:r>
            <a:endParaRPr lang="en-GB" altLang="en-US" sz="3200" b="1"/>
          </a:p>
        </p:txBody>
      </p:sp>
      <p:sp>
        <p:nvSpPr>
          <p:cNvPr id="55298" name="Rectangle 2">
            <a:extLst>
              <a:ext uri="{FF2B5EF4-FFF2-40B4-BE49-F238E27FC236}">
                <a16:creationId xmlns:a16="http://schemas.microsoft.com/office/drawing/2014/main" id="{139E0B62-3C53-A332-A78E-E653B6377CBD}"/>
              </a:ext>
            </a:extLst>
          </p:cNvPr>
          <p:cNvSpPr>
            <a:spLocks noGrp="1" noChangeArrowheads="1"/>
          </p:cNvSpPr>
          <p:nvPr>
            <p:ph type="title"/>
          </p:nvPr>
        </p:nvSpPr>
        <p:spPr/>
        <p:txBody>
          <a:bodyPr/>
          <a:lstStyle/>
          <a:p>
            <a:r>
              <a:rPr lang="fi-FI" altLang="en-US"/>
              <a:t>Automatisoinnin valinta</a:t>
            </a:r>
            <a:endParaRPr lang="en-GB" altLang="en-US"/>
          </a:p>
        </p:txBody>
      </p:sp>
      <p:sp>
        <p:nvSpPr>
          <p:cNvPr id="55300" name="Oval 4">
            <a:extLst>
              <a:ext uri="{FF2B5EF4-FFF2-40B4-BE49-F238E27FC236}">
                <a16:creationId xmlns:a16="http://schemas.microsoft.com/office/drawing/2014/main" id="{BC0F2ECF-BEA1-A1E1-8DB6-60B1961F4DCA}"/>
              </a:ext>
            </a:extLst>
          </p:cNvPr>
          <p:cNvSpPr>
            <a:spLocks noChangeArrowheads="1"/>
          </p:cNvSpPr>
          <p:nvPr/>
        </p:nvSpPr>
        <p:spPr bwMode="black">
          <a:xfrm>
            <a:off x="4672014" y="3048000"/>
            <a:ext cx="2871787" cy="1905000"/>
          </a:xfrm>
          <a:prstGeom prst="ellipse">
            <a:avLst/>
          </a:prstGeom>
          <a:noFill/>
          <a:ln w="57150" algn="ctr">
            <a:solidFill>
              <a:schemeClr val="accent2"/>
            </a:solidFill>
            <a:round/>
            <a:headEnd/>
            <a:tailEnd/>
          </a:ln>
          <a:effectLst/>
          <a:extLst>
            <a:ext uri="{909E8E84-426E-40DD-AFC4-6F175D3DCCD1}">
              <a14:hiddenFill xmlns:a14="http://schemas.microsoft.com/office/drawing/2010/main">
                <a:solidFill>
                  <a:schemeClr val="bg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nchor="ctr"/>
          <a:lstStyle/>
          <a:p>
            <a:pPr algn="ctr"/>
            <a:r>
              <a:rPr lang="fi-FI" altLang="en-US" sz="3600" dirty="0"/>
              <a:t>Tilanne-analyysi</a:t>
            </a:r>
            <a:endParaRPr lang="en-GB"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3D526A06-79E5-A14A-8EBB-EA344D31F1E5}"/>
              </a:ext>
            </a:extLst>
          </p:cNvPr>
          <p:cNvSpPr>
            <a:spLocks noGrp="1" noChangeArrowheads="1"/>
          </p:cNvSpPr>
          <p:nvPr>
            <p:ph type="title"/>
          </p:nvPr>
        </p:nvSpPr>
        <p:spPr/>
        <p:txBody>
          <a:bodyPr/>
          <a:lstStyle/>
          <a:p>
            <a:r>
              <a:rPr lang="fi-FI" altLang="en-US"/>
              <a:t>Testausautomaation hyödyt</a:t>
            </a:r>
          </a:p>
        </p:txBody>
      </p:sp>
      <p:sp>
        <p:nvSpPr>
          <p:cNvPr id="22531" name="Rectangle 3">
            <a:extLst>
              <a:ext uri="{FF2B5EF4-FFF2-40B4-BE49-F238E27FC236}">
                <a16:creationId xmlns:a16="http://schemas.microsoft.com/office/drawing/2014/main" id="{2C5393E0-AD85-756D-5090-8D3212B22963}"/>
              </a:ext>
            </a:extLst>
          </p:cNvPr>
          <p:cNvSpPr>
            <a:spLocks noGrp="1" noChangeArrowheads="1"/>
          </p:cNvSpPr>
          <p:nvPr>
            <p:ph type="body" sz="half" idx="2"/>
          </p:nvPr>
        </p:nvSpPr>
        <p:spPr>
          <a:xfrm>
            <a:off x="4267200" y="1600200"/>
            <a:ext cx="6096000" cy="4895850"/>
          </a:xfrm>
        </p:spPr>
        <p:txBody>
          <a:bodyPr/>
          <a:lstStyle/>
          <a:p>
            <a:pPr>
              <a:lnSpc>
                <a:spcPct val="80000"/>
              </a:lnSpc>
            </a:pPr>
            <a:r>
              <a:rPr lang="fi-FI" altLang="en-US" sz="2000"/>
              <a:t>Aikataulu ja budjetti</a:t>
            </a:r>
          </a:p>
          <a:p>
            <a:pPr lvl="1">
              <a:lnSpc>
                <a:spcPct val="80000"/>
              </a:lnSpc>
            </a:pPr>
            <a:r>
              <a:rPr lang="fi-FI" altLang="en-US" sz="1900"/>
              <a:t>Kehityksen ja testauksen läpimenoaikojen lyheneminen</a:t>
            </a:r>
          </a:p>
          <a:p>
            <a:pPr lvl="1">
              <a:lnSpc>
                <a:spcPct val="80000"/>
              </a:lnSpc>
            </a:pPr>
            <a:r>
              <a:rPr lang="fi-FI" altLang="en-US" sz="1900"/>
              <a:t>Kehityksen ja testauksen kustannusten pieneneminen</a:t>
            </a:r>
          </a:p>
          <a:p>
            <a:pPr lvl="1">
              <a:lnSpc>
                <a:spcPct val="80000"/>
              </a:lnSpc>
            </a:pPr>
            <a:r>
              <a:rPr lang="fi-FI" altLang="en-US" sz="1900"/>
              <a:t>Testikierroksissa tarvittavien työmäärien hallinta</a:t>
            </a:r>
          </a:p>
          <a:p>
            <a:pPr lvl="1">
              <a:lnSpc>
                <a:spcPct val="80000"/>
              </a:lnSpc>
            </a:pPr>
            <a:r>
              <a:rPr lang="fi-FI" altLang="en-US" sz="1900"/>
              <a:t>Näkyvyyttä etenemiseen</a:t>
            </a:r>
          </a:p>
          <a:p>
            <a:pPr lvl="1">
              <a:lnSpc>
                <a:spcPct val="80000"/>
              </a:lnSpc>
            </a:pPr>
            <a:r>
              <a:rPr lang="fi-FI" altLang="en-US" sz="1900"/>
              <a:t>Kyky muuttaa suunnitelmia markkinatarpeisiin vastaamiseksi</a:t>
            </a:r>
          </a:p>
          <a:p>
            <a:pPr>
              <a:lnSpc>
                <a:spcPct val="80000"/>
              </a:lnSpc>
            </a:pPr>
            <a:r>
              <a:rPr lang="fi-FI" altLang="en-US" sz="2000"/>
              <a:t>Laajennetut testausmahdollisuudet</a:t>
            </a:r>
          </a:p>
          <a:p>
            <a:pPr lvl="1">
              <a:lnSpc>
                <a:spcPct val="80000"/>
              </a:lnSpc>
            </a:pPr>
            <a:r>
              <a:rPr lang="fi-FI" altLang="en-US" sz="1900"/>
              <a:t>Nopea palaute koonneista ja julkaisuista</a:t>
            </a:r>
          </a:p>
          <a:p>
            <a:pPr lvl="1">
              <a:lnSpc>
                <a:spcPct val="80000"/>
              </a:lnSpc>
            </a:pPr>
            <a:r>
              <a:rPr lang="fi-FI" altLang="en-US" sz="1900"/>
              <a:t>Yhdistelmät ja yhtäaikaisuus</a:t>
            </a:r>
          </a:p>
          <a:p>
            <a:pPr lvl="1">
              <a:lnSpc>
                <a:spcPct val="80000"/>
              </a:lnSpc>
            </a:pPr>
            <a:r>
              <a:rPr lang="fi-FI" altLang="en-US" sz="1900"/>
              <a:t>Uusintatestaus ja yhteensopivuus</a:t>
            </a:r>
          </a:p>
          <a:p>
            <a:pPr lvl="1">
              <a:lnSpc>
                <a:spcPct val="80000"/>
              </a:lnSpc>
            </a:pPr>
            <a:r>
              <a:rPr lang="fi-FI" altLang="en-US" sz="1900"/>
              <a:t>Kyky toistaa löytyneitä virheitä</a:t>
            </a:r>
          </a:p>
          <a:p>
            <a:pPr lvl="1">
              <a:lnSpc>
                <a:spcPct val="80000"/>
              </a:lnSpc>
            </a:pPr>
            <a:r>
              <a:rPr lang="fi-FI" altLang="en-US" sz="1900"/>
              <a:t>Riskipohjainen suuntaaminen</a:t>
            </a:r>
          </a:p>
          <a:p>
            <a:pPr lvl="1">
              <a:lnSpc>
                <a:spcPct val="80000"/>
              </a:lnSpc>
            </a:pPr>
            <a:r>
              <a:rPr lang="fi-FI" altLang="en-US" sz="1900"/>
              <a:t>Valvomaton testien suoritus</a:t>
            </a:r>
          </a:p>
          <a:p>
            <a:pPr lvl="1">
              <a:lnSpc>
                <a:spcPct val="80000"/>
              </a:lnSpc>
            </a:pPr>
            <a:r>
              <a:rPr lang="fi-FI" altLang="en-US" sz="1900"/>
              <a:t>Keskittyminen motivoivaan työhön rutiinin asemesta</a:t>
            </a:r>
          </a:p>
        </p:txBody>
      </p:sp>
      <p:sp>
        <p:nvSpPr>
          <p:cNvPr id="22532" name="AutoShape 4">
            <a:extLst>
              <a:ext uri="{FF2B5EF4-FFF2-40B4-BE49-F238E27FC236}">
                <a16:creationId xmlns:a16="http://schemas.microsoft.com/office/drawing/2014/main" id="{71E3A945-2173-C710-BD8A-715B6563B5AB}"/>
              </a:ext>
            </a:extLst>
          </p:cNvPr>
          <p:cNvSpPr>
            <a:spLocks noChangeArrowheads="1"/>
          </p:cNvSpPr>
          <p:nvPr/>
        </p:nvSpPr>
        <p:spPr bwMode="black">
          <a:xfrm>
            <a:off x="1752600" y="4427539"/>
            <a:ext cx="2406650" cy="465137"/>
          </a:xfrm>
          <a:prstGeom prst="roundRect">
            <a:avLst>
              <a:gd name="adj" fmla="val 16667"/>
            </a:avLst>
          </a:prstGeom>
          <a:solidFill>
            <a:schemeClr val="accent1"/>
          </a:solidFill>
          <a:ln w="12700">
            <a:solidFill>
              <a:schemeClr val="tx1"/>
            </a:solidFill>
            <a:round/>
            <a:headEnd/>
            <a:tailEnd/>
          </a:ln>
          <a:effectLst>
            <a:outerShdw dist="107763" dir="18900000" algn="ctr" rotWithShape="0">
              <a:schemeClr val="bg2"/>
            </a:outerShdw>
          </a:effectLst>
        </p:spPr>
        <p:txBody>
          <a:bodyPr lIns="0" tIns="0" rIns="90000" bIns="46800" anchor="ctr"/>
          <a:lstStyle/>
          <a:p>
            <a:pPr algn="ctr"/>
            <a:r>
              <a:rPr lang="fi-FI" altLang="en-US"/>
              <a:t>Enemmän</a:t>
            </a:r>
            <a:endParaRPr lang="en-GB" altLang="en-US"/>
          </a:p>
        </p:txBody>
      </p:sp>
      <p:sp>
        <p:nvSpPr>
          <p:cNvPr id="22533" name="AutoShape 5">
            <a:extLst>
              <a:ext uri="{FF2B5EF4-FFF2-40B4-BE49-F238E27FC236}">
                <a16:creationId xmlns:a16="http://schemas.microsoft.com/office/drawing/2014/main" id="{3F5A4E0E-A04A-9698-0BE7-ED06B34B0733}"/>
              </a:ext>
            </a:extLst>
          </p:cNvPr>
          <p:cNvSpPr>
            <a:spLocks noChangeArrowheads="1"/>
          </p:cNvSpPr>
          <p:nvPr/>
        </p:nvSpPr>
        <p:spPr bwMode="black">
          <a:xfrm>
            <a:off x="1752600" y="2057400"/>
            <a:ext cx="2406650" cy="465138"/>
          </a:xfrm>
          <a:prstGeom prst="roundRect">
            <a:avLst>
              <a:gd name="adj" fmla="val 16667"/>
            </a:avLst>
          </a:prstGeom>
          <a:solidFill>
            <a:schemeClr val="accent1"/>
          </a:solidFill>
          <a:ln w="12700">
            <a:solidFill>
              <a:schemeClr val="tx1"/>
            </a:solidFill>
            <a:round/>
            <a:headEnd/>
            <a:tailEnd/>
          </a:ln>
          <a:effectLst>
            <a:outerShdw dist="107763" dir="18900000" algn="ctr" rotWithShape="0">
              <a:schemeClr val="bg2"/>
            </a:outerShdw>
          </a:effectLst>
        </p:spPr>
        <p:txBody>
          <a:bodyPr lIns="0" tIns="0" rIns="90000" bIns="46800" anchor="ctr"/>
          <a:lstStyle/>
          <a:p>
            <a:pPr algn="ctr"/>
            <a:r>
              <a:rPr lang="fi-FI" altLang="en-US"/>
              <a:t>Nopeammin</a:t>
            </a:r>
            <a:endParaRPr lang="en-GB" altLang="en-US"/>
          </a:p>
        </p:txBody>
      </p:sp>
      <p:sp>
        <p:nvSpPr>
          <p:cNvPr id="22534" name="AutoShape 6">
            <a:extLst>
              <a:ext uri="{FF2B5EF4-FFF2-40B4-BE49-F238E27FC236}">
                <a16:creationId xmlns:a16="http://schemas.microsoft.com/office/drawing/2014/main" id="{A25CCF8E-B0C3-6B4A-A61F-E9AA87EC1459}"/>
              </a:ext>
            </a:extLst>
          </p:cNvPr>
          <p:cNvSpPr>
            <a:spLocks noChangeArrowheads="1"/>
          </p:cNvSpPr>
          <p:nvPr/>
        </p:nvSpPr>
        <p:spPr bwMode="black">
          <a:xfrm>
            <a:off x="1752600" y="2751139"/>
            <a:ext cx="2406650" cy="465137"/>
          </a:xfrm>
          <a:prstGeom prst="roundRect">
            <a:avLst>
              <a:gd name="adj" fmla="val 16667"/>
            </a:avLst>
          </a:prstGeom>
          <a:solidFill>
            <a:schemeClr val="accent1"/>
          </a:solidFill>
          <a:ln w="12700">
            <a:solidFill>
              <a:schemeClr val="tx1"/>
            </a:solidFill>
            <a:round/>
            <a:headEnd/>
            <a:tailEnd/>
          </a:ln>
          <a:effectLst>
            <a:outerShdw dist="107763" dir="18900000" algn="ctr" rotWithShape="0">
              <a:schemeClr val="bg2"/>
            </a:outerShdw>
          </a:effectLst>
        </p:spPr>
        <p:txBody>
          <a:bodyPr lIns="0" tIns="0" rIns="90000" bIns="46800" anchor="ctr"/>
          <a:lstStyle/>
          <a:p>
            <a:pPr algn="ctr"/>
            <a:r>
              <a:rPr lang="fi-FI" altLang="en-US"/>
              <a:t>Halvemmalla</a:t>
            </a:r>
            <a:endParaRPr lang="en-GB" altLang="en-US"/>
          </a:p>
        </p:txBody>
      </p:sp>
      <p:sp>
        <p:nvSpPr>
          <p:cNvPr id="22535" name="AutoShape 7">
            <a:extLst>
              <a:ext uri="{FF2B5EF4-FFF2-40B4-BE49-F238E27FC236}">
                <a16:creationId xmlns:a16="http://schemas.microsoft.com/office/drawing/2014/main" id="{F80A9665-6FF1-BD9E-9AB3-F4D8E28A1C39}"/>
              </a:ext>
            </a:extLst>
          </p:cNvPr>
          <p:cNvSpPr>
            <a:spLocks noChangeArrowheads="1"/>
          </p:cNvSpPr>
          <p:nvPr/>
        </p:nvSpPr>
        <p:spPr bwMode="black">
          <a:xfrm>
            <a:off x="1752600" y="5097464"/>
            <a:ext cx="2406650" cy="465137"/>
          </a:xfrm>
          <a:prstGeom prst="roundRect">
            <a:avLst>
              <a:gd name="adj" fmla="val 16667"/>
            </a:avLst>
          </a:prstGeom>
          <a:solidFill>
            <a:schemeClr val="accent1"/>
          </a:solidFill>
          <a:ln w="12700">
            <a:solidFill>
              <a:schemeClr val="tx1"/>
            </a:solidFill>
            <a:round/>
            <a:headEnd/>
            <a:tailEnd/>
          </a:ln>
          <a:effectLst>
            <a:outerShdw dist="107763" dir="18900000" algn="ctr" rotWithShape="0">
              <a:schemeClr val="bg2"/>
            </a:outerShdw>
          </a:effectLst>
        </p:spPr>
        <p:txBody>
          <a:bodyPr lIns="0" tIns="0" rIns="90000" bIns="46800" anchor="ctr"/>
          <a:lstStyle/>
          <a:p>
            <a:pPr algn="ctr"/>
            <a:r>
              <a:rPr lang="fi-FI" altLang="en-US"/>
              <a:t>Paremmin</a:t>
            </a:r>
            <a:endParaRPr lang="en-GB" altLang="en-US"/>
          </a:p>
        </p:txBody>
      </p:sp>
    </p:spTree>
  </p:cSld>
  <p:clrMapOvr>
    <a:masterClrMapping/>
  </p:clrMapOvr>
</p:sld>
</file>

<file path=ppt/theme/theme1.xml><?xml version="1.0" encoding="utf-8"?>
<a:theme xmlns:a="http://schemas.openxmlformats.org/drawingml/2006/main" name="Office Theme">
  <a:themeElements>
    <a:clrScheme name="Legacy">
      <a:dk1>
        <a:srgbClr val="000000"/>
      </a:dk1>
      <a:lt1>
        <a:srgbClr val="FFFFFF"/>
      </a:lt1>
      <a:dk2>
        <a:srgbClr val="0E2841"/>
      </a:dk2>
      <a:lt2>
        <a:srgbClr val="E8E8E8"/>
      </a:lt2>
      <a:accent1>
        <a:srgbClr val="FE6A80"/>
      </a:accent1>
      <a:accent2>
        <a:srgbClr val="04A3D1"/>
      </a:accent2>
      <a:accent3>
        <a:srgbClr val="FFEBED"/>
      </a:accent3>
      <a:accent4>
        <a:srgbClr val="FE9DAC"/>
      </a:accent4>
      <a:accent5>
        <a:srgbClr val="FEBF00"/>
      </a:accent5>
      <a:accent6>
        <a:srgbClr val="FE1F40"/>
      </a:accent6>
      <a:hlink>
        <a:srgbClr val="E3FEFE"/>
      </a:hlink>
      <a:folHlink>
        <a:srgbClr val="69BBD1"/>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156</TotalTime>
  <Words>1339</Words>
  <Application>Microsoft Macintosh PowerPoint</Application>
  <PresentationFormat>Widescreen</PresentationFormat>
  <Paragraphs>227</Paragraphs>
  <Slides>17</Slides>
  <Notes>8</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6" baseType="lpstr">
      <vt:lpstr>Aptos</vt:lpstr>
      <vt:lpstr>Arial</vt:lpstr>
      <vt:lpstr>Calibri</vt:lpstr>
      <vt:lpstr>Gill Sans MT</vt:lpstr>
      <vt:lpstr>Gill Sans Nova Light</vt:lpstr>
      <vt:lpstr>KG No Matter What</vt:lpstr>
      <vt:lpstr>Times</vt:lpstr>
      <vt:lpstr>Office Theme</vt:lpstr>
      <vt:lpstr>Microsoft Excel Chart</vt:lpstr>
      <vt:lpstr>Automatisoituuko testaus tulevaisuudessa?</vt:lpstr>
      <vt:lpstr>Sisältö</vt:lpstr>
      <vt:lpstr>Osallistujien taustasta</vt:lpstr>
      <vt:lpstr>Automatisoituuko testaus tulevaisuudessa?</vt:lpstr>
      <vt:lpstr>Testausvälineiden käyttöpohjainen jaottelu</vt:lpstr>
      <vt:lpstr>Testauksen tukemisen välineet</vt:lpstr>
      <vt:lpstr>Testiautomaatiovälineet</vt:lpstr>
      <vt:lpstr>Automatisoinnin valinta</vt:lpstr>
      <vt:lpstr>Testausautomaation hyödyt</vt:lpstr>
      <vt:lpstr>Testausautomaation valmiudet</vt:lpstr>
      <vt:lpstr>Testauksen suorittamisen liittyvät tehtävät</vt:lpstr>
      <vt:lpstr>Testaustoiminnan ja testien suorittamisen aikasuhde</vt:lpstr>
      <vt:lpstr>Automaation sijoituksen tuotto -laskelma</vt:lpstr>
      <vt:lpstr>Realismia talouslaskelmiin</vt:lpstr>
      <vt:lpstr>Vääriä oletuksia testiautomaatioon liittyen </vt:lpstr>
      <vt:lpstr>Yhteenveto</vt:lpstr>
      <vt:lpstr>Lähteet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Pyhäjärvi Maaret</dc:creator>
  <cp:lastModifiedBy>Pyhäjärvi Maaret</cp:lastModifiedBy>
  <cp:revision>14</cp:revision>
  <dcterms:created xsi:type="dcterms:W3CDTF">2024-05-22T08:59:55Z</dcterms:created>
  <dcterms:modified xsi:type="dcterms:W3CDTF">2024-05-24T08:50:40Z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2c085c9-ccfd-4d47-af6f-b0bae10d6ba2_Enabled">
    <vt:lpwstr>true</vt:lpwstr>
  </property>
  <property fmtid="{D5CDD505-2E9C-101B-9397-08002B2CF9AE}" pid="3" name="MSIP_Label_02c085c9-ccfd-4d47-af6f-b0bae10d6ba2_SetDate">
    <vt:lpwstr>2024-05-22T09:10:50Z</vt:lpwstr>
  </property>
  <property fmtid="{D5CDD505-2E9C-101B-9397-08002B2CF9AE}" pid="4" name="MSIP_Label_02c085c9-ccfd-4d47-af6f-b0bae10d6ba2_Method">
    <vt:lpwstr>Standard</vt:lpwstr>
  </property>
  <property fmtid="{D5CDD505-2E9C-101B-9397-08002B2CF9AE}" pid="5" name="MSIP_Label_02c085c9-ccfd-4d47-af6f-b0bae10d6ba2_Name">
    <vt:lpwstr>Internal</vt:lpwstr>
  </property>
  <property fmtid="{D5CDD505-2E9C-101B-9397-08002B2CF9AE}" pid="6" name="MSIP_Label_02c085c9-ccfd-4d47-af6f-b0bae10d6ba2_SiteId">
    <vt:lpwstr>6d7393e0-41f5-4c2e-9b12-4c2be5da5c57</vt:lpwstr>
  </property>
  <property fmtid="{D5CDD505-2E9C-101B-9397-08002B2CF9AE}" pid="7" name="MSIP_Label_02c085c9-ccfd-4d47-af6f-b0bae10d6ba2_ActionId">
    <vt:lpwstr>e8d544fa-e533-4067-b9d0-14db78b680c5</vt:lpwstr>
  </property>
  <property fmtid="{D5CDD505-2E9C-101B-9397-08002B2CF9AE}" pid="8" name="MSIP_Label_02c085c9-ccfd-4d47-af6f-b0bae10d6ba2_ContentBits">
    <vt:lpwstr>2</vt:lpwstr>
  </property>
  <property fmtid="{D5CDD505-2E9C-101B-9397-08002B2CF9AE}" pid="9" name="ClassificationContentMarkingFooterLocations">
    <vt:lpwstr>Office Theme:8</vt:lpwstr>
  </property>
  <property fmtid="{D5CDD505-2E9C-101B-9397-08002B2CF9AE}" pid="10" name="ClassificationContentMarkingFooterText">
    <vt:lpwstr>Internal</vt:lpwstr>
  </property>
</Properties>
</file>

<file path=docProps/thumbnail.jpeg>
</file>